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32"/>
  </p:notesMasterIdLst>
  <p:sldIdLst>
    <p:sldId id="256" r:id="rId3"/>
    <p:sldId id="257" r:id="rId4"/>
    <p:sldId id="307" r:id="rId5"/>
    <p:sldId id="278" r:id="rId6"/>
    <p:sldId id="308" r:id="rId7"/>
    <p:sldId id="289" r:id="rId8"/>
    <p:sldId id="296" r:id="rId9"/>
    <p:sldId id="290" r:id="rId10"/>
    <p:sldId id="305" r:id="rId11"/>
    <p:sldId id="321" r:id="rId12"/>
    <p:sldId id="314" r:id="rId13"/>
    <p:sldId id="320" r:id="rId14"/>
    <p:sldId id="312" r:id="rId15"/>
    <p:sldId id="313" r:id="rId16"/>
    <p:sldId id="294" r:id="rId17"/>
    <p:sldId id="311" r:id="rId18"/>
    <p:sldId id="303" r:id="rId19"/>
    <p:sldId id="304" r:id="rId20"/>
    <p:sldId id="317" r:id="rId21"/>
    <p:sldId id="295" r:id="rId22"/>
    <p:sldId id="315" r:id="rId23"/>
    <p:sldId id="316" r:id="rId24"/>
    <p:sldId id="276" r:id="rId25"/>
    <p:sldId id="277" r:id="rId26"/>
    <p:sldId id="298" r:id="rId27"/>
    <p:sldId id="318" r:id="rId28"/>
    <p:sldId id="319" r:id="rId29"/>
    <p:sldId id="286" r:id="rId30"/>
    <p:sldId id="310" r:id="rId31"/>
  </p:sldIdLst>
  <p:sldSz cx="13004800" cy="9753600"/>
  <p:notesSz cx="7099300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9DC"/>
    <a:srgbClr val="ECF1F3"/>
    <a:srgbClr val="FFFFFF"/>
    <a:srgbClr val="B2DE82"/>
    <a:srgbClr val="EA82AC"/>
    <a:srgbClr val="7C7C7C"/>
    <a:srgbClr val="00985F"/>
    <a:srgbClr val="0099DA"/>
    <a:srgbClr val="D02267"/>
    <a:srgbClr val="F2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4901" autoAdjust="0"/>
  </p:normalViewPr>
  <p:slideViewPr>
    <p:cSldViewPr snapToGrid="0">
      <p:cViewPr>
        <p:scale>
          <a:sx n="75" d="100"/>
          <a:sy n="75" d="100"/>
        </p:scale>
        <p:origin x="1032" y="-276"/>
      </p:cViewPr>
      <p:guideLst/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46574" y="4861441"/>
            <a:ext cx="5206153" cy="4605576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07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6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8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959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125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2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7404100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99381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1963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57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 hasCustomPrompt="1"/>
          </p:nvPr>
        </p:nvSpPr>
        <p:spPr>
          <a:xfrm>
            <a:off x="355600" y="254000"/>
            <a:ext cx="8594081" cy="8479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rPr lang="fr-CH" dirty="0" err="1"/>
              <a:t>Titeltext</a:t>
            </a:r>
            <a:endParaRPr lang="fr-CH" dirty="0"/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3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85622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87317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0519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18838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7043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50094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49989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5785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99822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8977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0186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05173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18553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66687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83717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16379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75669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599" y="254000"/>
            <a:ext cx="859408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lang="fr-CH" dirty="0" err="1"/>
              <a:t>Titeltext</a:t>
            </a:r>
            <a:endParaRPr lang="fr-CH" dirty="0"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 rotWithShape="1">
          <a:blip r:embed="rId20">
            <a:alphaModFix amt="25000"/>
          </a:blip>
          <a:srcRect t="41794" b="20692"/>
          <a:stretch/>
        </p:blipFill>
        <p:spPr>
          <a:xfrm>
            <a:off x="-21878" y="0"/>
            <a:ext cx="13048457" cy="25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icture 2" descr="http://intranet.hevs.ch/doc/logo2013/Pictogrammes/0_HES-SO_VS_picto_horizontal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430" y="254000"/>
            <a:ext cx="2183770" cy="3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rgbClr val="414141"/>
          </a:solidFill>
          <a:uFillTx/>
          <a:latin typeface="Arista 2.0 Light" panose="02000506000000020004" pitchFamily="2" charset="0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 rotWithShape="1">
          <a:blip r:embed="rId22">
            <a:alphaModFix amt="25000"/>
          </a:blip>
          <a:srcRect t="41794" b="20692"/>
          <a:stretch/>
        </p:blipFill>
        <p:spPr>
          <a:xfrm>
            <a:off x="-21878" y="0"/>
            <a:ext cx="13048457" cy="25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82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4.tif"/><Relationship Id="rId4" Type="http://schemas.openxmlformats.org/officeDocument/2006/relationships/image" Target="../media/image16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lucblender/cloudio-endpointHeater-demo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lucblender/cloudio-endpointHeater-dem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blender/cloudio-endpointHeater-dem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27.tif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"/><Relationship Id="rId5" Type="http://schemas.openxmlformats.org/officeDocument/2006/relationships/image" Target="../media/image13.tif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13" Type="http://schemas.openxmlformats.org/officeDocument/2006/relationships/image" Target="../media/image16.tif"/><Relationship Id="rId3" Type="http://schemas.openxmlformats.org/officeDocument/2006/relationships/image" Target="../media/image7.tif"/><Relationship Id="rId7" Type="http://schemas.openxmlformats.org/officeDocument/2006/relationships/image" Target="../media/image10.tif"/><Relationship Id="rId12" Type="http://schemas.openxmlformats.org/officeDocument/2006/relationships/image" Target="../media/image13.tif"/><Relationship Id="rId2" Type="http://schemas.openxmlformats.org/officeDocument/2006/relationships/image" Target="../media/image3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"/><Relationship Id="rId11" Type="http://schemas.openxmlformats.org/officeDocument/2006/relationships/image" Target="../media/image12.png"/><Relationship Id="rId5" Type="http://schemas.openxmlformats.org/officeDocument/2006/relationships/image" Target="../media/image8.tif"/><Relationship Id="rId15" Type="http://schemas.openxmlformats.org/officeDocument/2006/relationships/image" Target="../media/image14.tif"/><Relationship Id="rId10" Type="http://schemas.openxmlformats.org/officeDocument/2006/relationships/image" Target="../media/image5.png"/><Relationship Id="rId4" Type="http://schemas.openxmlformats.org/officeDocument/2006/relationships/image" Target="../media/image33.tif"/><Relationship Id="rId9" Type="http://schemas.openxmlformats.org/officeDocument/2006/relationships/image" Target="../media/image34.tif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3.ti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hyperlink" Target="https://github.com/cloudio-proj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"/><Relationship Id="rId5" Type="http://schemas.openxmlformats.org/officeDocument/2006/relationships/image" Target="../media/image9.tif"/><Relationship Id="rId10" Type="http://schemas.openxmlformats.org/officeDocument/2006/relationships/image" Target="../media/image14.tif"/><Relationship Id="rId4" Type="http://schemas.openxmlformats.org/officeDocument/2006/relationships/image" Target="../media/image8.tif"/><Relationship Id="rId9" Type="http://schemas.openxmlformats.org/officeDocument/2006/relationships/image" Target="../media/image13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tif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5" Type="http://schemas.openxmlformats.org/officeDocument/2006/relationships/image" Target="../media/image14.tif"/><Relationship Id="rId10" Type="http://schemas.openxmlformats.org/officeDocument/2006/relationships/image" Target="../media/image20.svg"/><Relationship Id="rId4" Type="http://schemas.openxmlformats.org/officeDocument/2006/relationships/image" Target="../media/image16.tif"/><Relationship Id="rId9" Type="http://schemas.openxmlformats.org/officeDocument/2006/relationships/image" Target="../media/image19.png"/><Relationship Id="rId1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swaggerhub.com/apis/luc_blender/cloud.iO_2.0/1.0.0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6.tif"/><Relationship Id="rId4" Type="http://schemas.openxmlformats.org/officeDocument/2006/relationships/image" Target="../media/image2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loud.iO Introduction…"/>
          <p:cNvSpPr txBox="1">
            <a:spLocks noGrp="1"/>
          </p:cNvSpPr>
          <p:nvPr>
            <p:ph type="body" sz="quarter" idx="1"/>
          </p:nvPr>
        </p:nvSpPr>
        <p:spPr>
          <a:xfrm>
            <a:off x="355600" y="6258093"/>
            <a:ext cx="12293600" cy="1295400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/>
              <a:t> Technical Presentation</a:t>
            </a:r>
          </a:p>
          <a:p>
            <a:pPr>
              <a:defRPr sz="2400"/>
            </a:pPr>
            <a:r>
              <a:rPr lang="en-GB" noProof="0" dirty="0"/>
              <a:t>Lucas Bonvin</a:t>
            </a:r>
          </a:p>
        </p:txBody>
      </p:sp>
      <p:pic>
        <p:nvPicPr>
          <p:cNvPr id="174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98" y="2105291"/>
            <a:ext cx="4435604" cy="399361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" name="Picture 2" descr="http://intranet.hevs.ch/doc/logo2013/Pictogrammes/0_HES-SO_VS_picto_hori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5" y="7553493"/>
            <a:ext cx="3163290" cy="5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Device Monitoring</a:t>
            </a:r>
          </a:p>
        </p:txBody>
      </p: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31032" y="1604355"/>
            <a:ext cx="4734850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Access Control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Control who can access </a:t>
            </a:r>
            <a:r>
              <a:rPr lang="en-GB" noProof="0" dirty="0" err="1"/>
              <a:t>cloud.iO</a:t>
            </a:r>
            <a:r>
              <a:rPr lang="en-GB" noProof="0" dirty="0"/>
              <a:t> resources (From Endpoint to Attribute)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Endpoint Library 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Send @update, receive @set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Concept of Transaction for low bandwidth Endpoint</a:t>
            </a:r>
            <a:endParaRPr lang="en-GB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Local Endpoint database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Locally saves messages not sent if the connection is lost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</p:txBody>
      </p:sp>
      <p:pic>
        <p:nvPicPr>
          <p:cNvPr id="20" name="Bild" descr="Bild">
            <a:extLst>
              <a:ext uri="{FF2B5EF4-FFF2-40B4-BE49-F238E27FC236}">
                <a16:creationId xmlns:a16="http://schemas.microsoft.com/office/drawing/2014/main" id="{94C5023A-3FF6-4716-8274-62129F06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27" y="6011579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Bild" descr="Bild">
            <a:extLst>
              <a:ext uri="{FF2B5EF4-FFF2-40B4-BE49-F238E27FC236}">
                <a16:creationId xmlns:a16="http://schemas.microsoft.com/office/drawing/2014/main" id="{0724C688-2E0C-4D1B-ACB7-4E6C233D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7" y="2510008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5B058962-29AD-4CA0-B9A8-F5607E05ABC1}"/>
              </a:ext>
            </a:extLst>
          </p:cNvPr>
          <p:cNvSpPr/>
          <p:nvPr/>
        </p:nvSpPr>
        <p:spPr>
          <a:xfrm>
            <a:off x="2373520" y="2200781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" name="Endpoint">
            <a:extLst>
              <a:ext uri="{FF2B5EF4-FFF2-40B4-BE49-F238E27FC236}">
                <a16:creationId xmlns:a16="http://schemas.microsoft.com/office/drawing/2014/main" id="{E2AEC376-A627-478D-9AC1-0FBA72EBED8E}"/>
              </a:ext>
            </a:extLst>
          </p:cNvPr>
          <p:cNvSpPr/>
          <p:nvPr/>
        </p:nvSpPr>
        <p:spPr>
          <a:xfrm>
            <a:off x="1476246" y="6603943"/>
            <a:ext cx="1321087" cy="1321089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29" name="Verbindungslinie">
            <a:extLst>
              <a:ext uri="{FF2B5EF4-FFF2-40B4-BE49-F238E27FC236}">
                <a16:creationId xmlns:a16="http://schemas.microsoft.com/office/drawing/2014/main" id="{C6A0975C-CB65-45C2-A359-A8C42AE5BF8A}"/>
              </a:ext>
            </a:extLst>
          </p:cNvPr>
          <p:cNvCxnSpPr>
            <a:cxnSpLocks/>
          </p:cNvCxnSpPr>
          <p:nvPr/>
        </p:nvCxnSpPr>
        <p:spPr>
          <a:xfrm>
            <a:off x="4509085" y="4265027"/>
            <a:ext cx="1460387" cy="1796419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 w="med" len="med"/>
            <a:tailEnd type="triangle" w="med" len="med"/>
          </a:ln>
        </p:spPr>
      </p:cxnSp>
      <p:sp>
        <p:nvSpPr>
          <p:cNvPr id="34" name="Verbindungslinie">
            <a:extLst>
              <a:ext uri="{FF2B5EF4-FFF2-40B4-BE49-F238E27FC236}">
                <a16:creationId xmlns:a16="http://schemas.microsoft.com/office/drawing/2014/main" id="{90EF1A1C-9B62-4116-8155-61244B9C66BD}"/>
              </a:ext>
            </a:extLst>
          </p:cNvPr>
          <p:cNvSpPr/>
          <p:nvPr/>
        </p:nvSpPr>
        <p:spPr>
          <a:xfrm>
            <a:off x="5574607" y="3933929"/>
            <a:ext cx="1356815" cy="209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5715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36" name="Kreis">
            <a:extLst>
              <a:ext uri="{FF2B5EF4-FFF2-40B4-BE49-F238E27FC236}">
                <a16:creationId xmlns:a16="http://schemas.microsoft.com/office/drawing/2014/main" id="{36716607-033E-420E-8179-9CDC0D6EE752}"/>
              </a:ext>
            </a:extLst>
          </p:cNvPr>
          <p:cNvSpPr/>
          <p:nvPr/>
        </p:nvSpPr>
        <p:spPr>
          <a:xfrm>
            <a:off x="4831027" y="3554463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37" name="Bild" descr="Bild">
            <a:extLst>
              <a:ext uri="{FF2B5EF4-FFF2-40B4-BE49-F238E27FC236}">
                <a16:creationId xmlns:a16="http://schemas.microsoft.com/office/drawing/2014/main" id="{23A0A228-A7FC-4324-96F1-39C73E9232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3050"/>
          </a:blip>
          <a:stretch>
            <a:fillRect/>
          </a:stretch>
        </p:blipFill>
        <p:spPr>
          <a:xfrm>
            <a:off x="4932627" y="3656063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ild" descr="Bild">
            <a:extLst>
              <a:ext uri="{FF2B5EF4-FFF2-40B4-BE49-F238E27FC236}">
                <a16:creationId xmlns:a16="http://schemas.microsoft.com/office/drawing/2014/main" id="{AFF9E414-C87E-4CDE-8A01-49FC1DB32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09" y="6407575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ild" descr="Bild">
            <a:extLst>
              <a:ext uri="{FF2B5EF4-FFF2-40B4-BE49-F238E27FC236}">
                <a16:creationId xmlns:a16="http://schemas.microsoft.com/office/drawing/2014/main" id="{A0A2F6F3-712C-4BC7-BB01-BBBA65FA0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970" y="6141633"/>
            <a:ext cx="1783400" cy="17833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19ABA66-85C9-4067-97D0-701F5F9307B3}"/>
              </a:ext>
            </a:extLst>
          </p:cNvPr>
          <p:cNvGrpSpPr/>
          <p:nvPr/>
        </p:nvGrpSpPr>
        <p:grpSpPr>
          <a:xfrm>
            <a:off x="3853188" y="6878947"/>
            <a:ext cx="743452" cy="898128"/>
            <a:chOff x="3495173" y="7531446"/>
            <a:chExt cx="1101122" cy="1330212"/>
          </a:xfrm>
        </p:grpSpPr>
        <p:sp>
          <p:nvSpPr>
            <p:cNvPr id="22" name="Oval">
              <a:extLst>
                <a:ext uri="{FF2B5EF4-FFF2-40B4-BE49-F238E27FC236}">
                  <a16:creationId xmlns:a16="http://schemas.microsoft.com/office/drawing/2014/main" id="{32A6B16B-D18A-4703-87F0-2C519EBE6672}"/>
                </a:ext>
              </a:extLst>
            </p:cNvPr>
            <p:cNvSpPr/>
            <p:nvPr/>
          </p:nvSpPr>
          <p:spPr>
            <a:xfrm>
              <a:off x="3506125" y="7531446"/>
              <a:ext cx="1090021" cy="4474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DCFB4F8D-9DC2-4481-AB3D-0CE624448B6E}"/>
                </a:ext>
              </a:extLst>
            </p:cNvPr>
            <p:cNvSpPr/>
            <p:nvPr/>
          </p:nvSpPr>
          <p:spPr>
            <a:xfrm>
              <a:off x="3495173" y="7747142"/>
              <a:ext cx="1101122" cy="1114516"/>
            </a:xfrm>
            <a:custGeom>
              <a:avLst/>
              <a:gdLst>
                <a:gd name="connsiteX0" fmla="*/ 214 w 21814"/>
                <a:gd name="connsiteY0" fmla="*/ 0 h 21245"/>
                <a:gd name="connsiteX1" fmla="*/ 0 w 21814"/>
                <a:gd name="connsiteY1" fmla="*/ 11846 h 21245"/>
                <a:gd name="connsiteX2" fmla="*/ 214 w 21814"/>
                <a:gd name="connsiteY2" fmla="*/ 17614 h 21245"/>
                <a:gd name="connsiteX3" fmla="*/ 214 w 21814"/>
                <a:gd name="connsiteY3" fmla="*/ 17802 h 21245"/>
                <a:gd name="connsiteX4" fmla="*/ 268 w 21814"/>
                <a:gd name="connsiteY4" fmla="*/ 17802 h 21245"/>
                <a:gd name="connsiteX5" fmla="*/ 3380 w 21814"/>
                <a:gd name="connsiteY5" fmla="*/ 20180 h 21245"/>
                <a:gd name="connsiteX6" fmla="*/ 18655 w 21814"/>
                <a:gd name="connsiteY6" fmla="*/ 20180 h 21245"/>
                <a:gd name="connsiteX7" fmla="*/ 21760 w 21814"/>
                <a:gd name="connsiteY7" fmla="*/ 17802 h 21245"/>
                <a:gd name="connsiteX8" fmla="*/ 21814 w 21814"/>
                <a:gd name="connsiteY8" fmla="*/ 17802 h 21245"/>
                <a:gd name="connsiteX9" fmla="*/ 21814 w 21814"/>
                <a:gd name="connsiteY9" fmla="*/ 17614 h 21245"/>
                <a:gd name="connsiteX10" fmla="*/ 21814 w 21814"/>
                <a:gd name="connsiteY10" fmla="*/ 0 h 21245"/>
                <a:gd name="connsiteX11" fmla="*/ 214 w 21814"/>
                <a:gd name="connsiteY11" fmla="*/ 0 h 2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14" h="21245" extrusionOk="0">
                  <a:moveTo>
                    <a:pt x="214" y="0"/>
                  </a:moveTo>
                  <a:cubicBezTo>
                    <a:pt x="143" y="3949"/>
                    <a:pt x="71" y="7897"/>
                    <a:pt x="0" y="11846"/>
                  </a:cubicBezTo>
                  <a:cubicBezTo>
                    <a:pt x="71" y="13769"/>
                    <a:pt x="143" y="15691"/>
                    <a:pt x="214" y="17614"/>
                  </a:cubicBezTo>
                  <a:lnTo>
                    <a:pt x="214" y="17802"/>
                  </a:lnTo>
                  <a:lnTo>
                    <a:pt x="268" y="17802"/>
                  </a:lnTo>
                  <a:cubicBezTo>
                    <a:pt x="402" y="18669"/>
                    <a:pt x="1415" y="19518"/>
                    <a:pt x="3380" y="20180"/>
                  </a:cubicBezTo>
                  <a:cubicBezTo>
                    <a:pt x="7597" y="21600"/>
                    <a:pt x="14437" y="21600"/>
                    <a:pt x="18655" y="20180"/>
                  </a:cubicBezTo>
                  <a:cubicBezTo>
                    <a:pt x="20620" y="19518"/>
                    <a:pt x="21626" y="18669"/>
                    <a:pt x="21760" y="17802"/>
                  </a:cubicBezTo>
                  <a:lnTo>
                    <a:pt x="21814" y="17802"/>
                  </a:lnTo>
                  <a:lnTo>
                    <a:pt x="21814" y="17614"/>
                  </a:lnTo>
                  <a:lnTo>
                    <a:pt x="21814" y="0"/>
                  </a:lnTo>
                  <a:lnTo>
                    <a:pt x="214" y="0"/>
                  </a:lnTo>
                  <a:close/>
                </a:path>
              </a:pathLst>
            </a:cu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1600"/>
            </a:p>
          </p:txBody>
        </p:sp>
        <p:pic>
          <p:nvPicPr>
            <p:cNvPr id="24" name="Picture 2" descr="Résultat de recherche d'images pour &quot;mapdb&quot;">
              <a:extLst>
                <a:ext uri="{FF2B5EF4-FFF2-40B4-BE49-F238E27FC236}">
                  <a16:creationId xmlns:a16="http://schemas.microsoft.com/office/drawing/2014/main" id="{7B2927C1-3D04-456D-8D02-6B706BBBB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379" y="7978922"/>
              <a:ext cx="804710" cy="804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Verbindungslinie">
            <a:extLst>
              <a:ext uri="{FF2B5EF4-FFF2-40B4-BE49-F238E27FC236}">
                <a16:creationId xmlns:a16="http://schemas.microsoft.com/office/drawing/2014/main" id="{BFA9B318-5360-4B43-8AAD-AC82D0628CC6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2797333" y="7264488"/>
            <a:ext cx="1055855" cy="3803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miter lim="400000"/>
            <a:headEnd type="triangle" w="med" len="med"/>
            <a:tailEnd type="triangle" w="med" len="med"/>
          </a:ln>
        </p:spPr>
      </p:cxnSp>
      <p:pic>
        <p:nvPicPr>
          <p:cNvPr id="31" name="Bild" descr="Bild">
            <a:extLst>
              <a:ext uri="{FF2B5EF4-FFF2-40B4-BE49-F238E27FC236}">
                <a16:creationId xmlns:a16="http://schemas.microsoft.com/office/drawing/2014/main" id="{628CBF96-F1D4-4739-82E0-15A74D289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518" y="7326832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186C854-5C97-422F-A17A-E15E39AADB06}"/>
              </a:ext>
            </a:extLst>
          </p:cNvPr>
          <p:cNvSpPr txBox="1"/>
          <p:nvPr/>
        </p:nvSpPr>
        <p:spPr>
          <a:xfrm>
            <a:off x="2959318" y="7671240"/>
            <a:ext cx="8640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update</a:t>
            </a:r>
          </a:p>
        </p:txBody>
      </p:sp>
      <p:cxnSp>
        <p:nvCxnSpPr>
          <p:cNvPr id="35" name="Verbindungslinie">
            <a:extLst>
              <a:ext uri="{FF2B5EF4-FFF2-40B4-BE49-F238E27FC236}">
                <a16:creationId xmlns:a16="http://schemas.microsoft.com/office/drawing/2014/main" id="{24B90D75-BBBA-47A0-8FA5-04F98D44299E}"/>
              </a:ext>
            </a:extLst>
          </p:cNvPr>
          <p:cNvCxnSpPr>
            <a:cxnSpLocks/>
          </p:cNvCxnSpPr>
          <p:nvPr/>
        </p:nvCxnSpPr>
        <p:spPr>
          <a:xfrm flipV="1">
            <a:off x="2351434" y="5552098"/>
            <a:ext cx="449703" cy="1079462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none" w="med" len="med"/>
            <a:tailEnd type="none" w="med" len="med"/>
          </a:ln>
        </p:spPr>
      </p:cxnSp>
      <p:cxnSp>
        <p:nvCxnSpPr>
          <p:cNvPr id="38" name="Verbindungslinie">
            <a:extLst>
              <a:ext uri="{FF2B5EF4-FFF2-40B4-BE49-F238E27FC236}">
                <a16:creationId xmlns:a16="http://schemas.microsoft.com/office/drawing/2014/main" id="{9C238208-0585-47AF-B001-CF35A0CACC18}"/>
              </a:ext>
            </a:extLst>
          </p:cNvPr>
          <p:cNvCxnSpPr>
            <a:cxnSpLocks/>
          </p:cNvCxnSpPr>
          <p:nvPr/>
        </p:nvCxnSpPr>
        <p:spPr>
          <a:xfrm flipV="1">
            <a:off x="2801137" y="4839926"/>
            <a:ext cx="298334" cy="716120"/>
          </a:xfrm>
          <a:prstGeom prst="straightConnector1">
            <a:avLst/>
          </a:prstGeom>
          <a:ln w="57150">
            <a:solidFill>
              <a:srgbClr val="D02267"/>
            </a:solidFill>
            <a:prstDash val="sysDash"/>
            <a:miter lim="400000"/>
            <a:headEnd type="none" w="med" len="med"/>
            <a:tailEnd type="none" w="med" len="med"/>
          </a:ln>
        </p:spPr>
      </p:cxnSp>
      <p:sp>
        <p:nvSpPr>
          <p:cNvPr id="9" name="Cross 8">
            <a:extLst>
              <a:ext uri="{FF2B5EF4-FFF2-40B4-BE49-F238E27FC236}">
                <a16:creationId xmlns:a16="http://schemas.microsoft.com/office/drawing/2014/main" id="{78C2F713-FFD5-42E8-B9D9-C58462DF6928}"/>
              </a:ext>
            </a:extLst>
          </p:cNvPr>
          <p:cNvSpPr/>
          <p:nvPr/>
        </p:nvSpPr>
        <p:spPr>
          <a:xfrm rot="2700000">
            <a:off x="2802923" y="4551655"/>
            <a:ext cx="554820" cy="554820"/>
          </a:xfrm>
          <a:prstGeom prst="plus">
            <a:avLst>
              <a:gd name="adj" fmla="val 46077"/>
            </a:avLst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129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Device Monitoring – Access control (1)</a:t>
            </a:r>
          </a:p>
        </p:txBody>
      </p:sp>
      <p:sp>
        <p:nvSpPr>
          <p:cNvPr id="22" name="Topic:  @UPDATE/D640cdd70-1bdb-11e4-8c21-0800200c9a">
            <a:extLst>
              <a:ext uri="{FF2B5EF4-FFF2-40B4-BE49-F238E27FC236}">
                <a16:creationId xmlns:a16="http://schemas.microsoft.com/office/drawing/2014/main" id="{532F5182-3DEE-4D6B-A484-AEB99ED2EB61}"/>
              </a:ext>
            </a:extLst>
          </p:cNvPr>
          <p:cNvSpPr/>
          <p:nvPr/>
        </p:nvSpPr>
        <p:spPr>
          <a:xfrm>
            <a:off x="2392853" y="1613937"/>
            <a:ext cx="7770447" cy="4449798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Access right topic </a:t>
            </a:r>
            <a:r>
              <a:rPr lang="fr-CH" dirty="0" err="1"/>
              <a:t>based</a:t>
            </a:r>
            <a:r>
              <a:rPr lang="fr-CH" dirty="0"/>
              <a:t> for a User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841F01-0D4B-422A-AC35-AB1291A39B72}"/>
              </a:ext>
            </a:extLst>
          </p:cNvPr>
          <p:cNvSpPr/>
          <p:nvPr/>
        </p:nvSpPr>
        <p:spPr>
          <a:xfrm>
            <a:off x="2599397" y="2145504"/>
            <a:ext cx="74035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"permissions"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/#"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"WRITE"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"LOW"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mySecondHeater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/#"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"DENY"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"HIGH"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setPointTemperature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"READ"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"HIGHEST"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113520-144A-49E6-9DA4-B3FF3A69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4307" y="6293852"/>
            <a:ext cx="8974859" cy="32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113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Device Monitoring – Access control (2)</a:t>
            </a:r>
            <a:endParaRPr lang="en-GB" noProof="0" dirty="0"/>
          </a:p>
        </p:txBody>
      </p:sp>
      <p:sp>
        <p:nvSpPr>
          <p:cNvPr id="22" name="Topic:  @UPDATE/D640cdd70-1bdb-11e4-8c21-0800200c9a">
            <a:extLst>
              <a:ext uri="{FF2B5EF4-FFF2-40B4-BE49-F238E27FC236}">
                <a16:creationId xmlns:a16="http://schemas.microsoft.com/office/drawing/2014/main" id="{43BB8DD3-3A8C-46E5-8354-1A6046192468}"/>
              </a:ext>
            </a:extLst>
          </p:cNvPr>
          <p:cNvSpPr/>
          <p:nvPr/>
        </p:nvSpPr>
        <p:spPr>
          <a:xfrm>
            <a:off x="2545282" y="2129680"/>
            <a:ext cx="3614218" cy="2181329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1600" dirty="0"/>
              <a:t>api/v1/</a:t>
            </a:r>
            <a:r>
              <a:rPr lang="fr-CH" sz="1600" dirty="0" err="1"/>
              <a:t>giveUserAccessRight</a:t>
            </a:r>
            <a:endParaRPr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4EA35-5CD8-4423-8FC1-5EEA9C62F27E}"/>
              </a:ext>
            </a:extLst>
          </p:cNvPr>
          <p:cNvSpPr/>
          <p:nvPr/>
        </p:nvSpPr>
        <p:spPr>
          <a:xfrm>
            <a:off x="2608699" y="2372017"/>
            <a:ext cx="3609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userName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userB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userRights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"topic"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/#"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"GRANT"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"HIGHEST"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Use Cases…">
            <a:extLst>
              <a:ext uri="{FF2B5EF4-FFF2-40B4-BE49-F238E27FC236}">
                <a16:creationId xmlns:a16="http://schemas.microsoft.com/office/drawing/2014/main" id="{E4A2A11D-5AD7-45EF-B15F-D63B99477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92579" y="1613937"/>
            <a:ext cx="425891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Access control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User own created Endpoint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User and User Group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User can give access to its Endpoints to another User 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User can give access to its Endpoints to a </a:t>
            </a:r>
            <a:r>
              <a:rPr lang="en-GB" dirty="0" err="1"/>
              <a:t>UserGroup</a:t>
            </a: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</p:txBody>
      </p:sp>
      <p:pic>
        <p:nvPicPr>
          <p:cNvPr id="18" name="Bild" descr="Bild">
            <a:extLst>
              <a:ext uri="{FF2B5EF4-FFF2-40B4-BE49-F238E27FC236}">
                <a16:creationId xmlns:a16="http://schemas.microsoft.com/office/drawing/2014/main" id="{30167044-57F6-462C-8D95-8EE2E8D0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4" y="4440986"/>
            <a:ext cx="1321090" cy="132108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523EECD-ED5D-41CA-93D6-6298064878A7}"/>
              </a:ext>
            </a:extLst>
          </p:cNvPr>
          <p:cNvSpPr/>
          <p:nvPr/>
        </p:nvSpPr>
        <p:spPr>
          <a:xfrm>
            <a:off x="2555591" y="5883153"/>
            <a:ext cx="36142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userGroupName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userGroupA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userGroupRights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"topic"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/#"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"permission"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"GRANT"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2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"HIGHEST"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fr-CH" sz="12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2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Topic:  @UPDATE/D640cdd70-1bdb-11e4-8c21-0800200c9a">
            <a:extLst>
              <a:ext uri="{FF2B5EF4-FFF2-40B4-BE49-F238E27FC236}">
                <a16:creationId xmlns:a16="http://schemas.microsoft.com/office/drawing/2014/main" id="{DE88AB02-A40E-4D8B-B496-FA6396DF4F6B}"/>
              </a:ext>
            </a:extLst>
          </p:cNvPr>
          <p:cNvSpPr/>
          <p:nvPr/>
        </p:nvSpPr>
        <p:spPr>
          <a:xfrm>
            <a:off x="2545282" y="5653099"/>
            <a:ext cx="3614218" cy="2171776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1600" dirty="0"/>
              <a:t>api/v1/ </a:t>
            </a:r>
            <a:r>
              <a:rPr lang="fr-CH" sz="1600" dirty="0" err="1"/>
              <a:t>giveUserGroupAccessRight</a:t>
            </a:r>
            <a:endParaRPr sz="1600" dirty="0"/>
          </a:p>
        </p:txBody>
      </p:sp>
      <p:pic>
        <p:nvPicPr>
          <p:cNvPr id="28" name="Bild" descr="Bild">
            <a:extLst>
              <a:ext uri="{FF2B5EF4-FFF2-40B4-BE49-F238E27FC236}">
                <a16:creationId xmlns:a16="http://schemas.microsoft.com/office/drawing/2014/main" id="{A72B18AD-3461-4692-AE6C-2B85DBFB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207" y="2576206"/>
            <a:ext cx="1321090" cy="132108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opic:  @UPDATE/D640cdd70-1bdb-11e4-8c21-0800200c9a">
            <a:extLst>
              <a:ext uri="{FF2B5EF4-FFF2-40B4-BE49-F238E27FC236}">
                <a16:creationId xmlns:a16="http://schemas.microsoft.com/office/drawing/2014/main" id="{13AFEF97-0198-43E0-9F0B-9A8476A10EAC}"/>
              </a:ext>
            </a:extLst>
          </p:cNvPr>
          <p:cNvSpPr/>
          <p:nvPr/>
        </p:nvSpPr>
        <p:spPr>
          <a:xfrm>
            <a:off x="7241103" y="5926709"/>
            <a:ext cx="1578868" cy="1627755"/>
          </a:xfrm>
          <a:prstGeom prst="roundRect">
            <a:avLst>
              <a:gd name="adj" fmla="val 8428"/>
            </a:avLst>
          </a:prstGeom>
          <a:ln w="25400">
            <a:solidFill>
              <a:schemeClr val="bg2">
                <a:lumMod val="7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>
                <a:solidFill>
                  <a:schemeClr val="bg2">
                    <a:lumMod val="50000"/>
                  </a:schemeClr>
                </a:solidFill>
              </a:rPr>
              <a:t>userGroupA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User">
            <a:extLst>
              <a:ext uri="{FF2B5EF4-FFF2-40B4-BE49-F238E27FC236}">
                <a16:creationId xmlns:a16="http://schemas.microsoft.com/office/drawing/2014/main" id="{4F29FACE-3EB5-4712-ACD6-502A225C897A}"/>
              </a:ext>
            </a:extLst>
          </p:cNvPr>
          <p:cNvSpPr txBox="1"/>
          <p:nvPr/>
        </p:nvSpPr>
        <p:spPr>
          <a:xfrm>
            <a:off x="497247" y="5291163"/>
            <a:ext cx="8239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fr-CH" dirty="0"/>
              <a:t>u</a:t>
            </a:r>
            <a:r>
              <a:rPr dirty="0"/>
              <a:t>ser</a:t>
            </a:r>
            <a:r>
              <a:rPr lang="fr-CH" dirty="0"/>
              <a:t>A</a:t>
            </a:r>
            <a:endParaRPr dirty="0"/>
          </a:p>
        </p:txBody>
      </p:sp>
      <p:sp>
        <p:nvSpPr>
          <p:cNvPr id="31" name="User">
            <a:extLst>
              <a:ext uri="{FF2B5EF4-FFF2-40B4-BE49-F238E27FC236}">
                <a16:creationId xmlns:a16="http://schemas.microsoft.com/office/drawing/2014/main" id="{73D7316A-BA69-4D76-8C3B-5978C8522CDE}"/>
              </a:ext>
            </a:extLst>
          </p:cNvPr>
          <p:cNvSpPr txBox="1"/>
          <p:nvPr/>
        </p:nvSpPr>
        <p:spPr>
          <a:xfrm>
            <a:off x="7491109" y="3383763"/>
            <a:ext cx="81272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lang="fr-CH" dirty="0"/>
              <a:t>u</a:t>
            </a:r>
            <a:r>
              <a:rPr dirty="0"/>
              <a:t>ser</a:t>
            </a:r>
            <a:r>
              <a:rPr lang="fr-CH" dirty="0"/>
              <a:t>B</a:t>
            </a:r>
            <a:endParaRPr dirty="0"/>
          </a:p>
        </p:txBody>
      </p:sp>
      <p:pic>
        <p:nvPicPr>
          <p:cNvPr id="32" name="Bild" descr="Bild">
            <a:extLst>
              <a:ext uri="{FF2B5EF4-FFF2-40B4-BE49-F238E27FC236}">
                <a16:creationId xmlns:a16="http://schemas.microsoft.com/office/drawing/2014/main" id="{8EF9D34D-47B7-467A-9CEA-48E04A22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477" y="6463484"/>
            <a:ext cx="607775" cy="60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Bild" descr="Bild">
            <a:extLst>
              <a:ext uri="{FF2B5EF4-FFF2-40B4-BE49-F238E27FC236}">
                <a16:creationId xmlns:a16="http://schemas.microsoft.com/office/drawing/2014/main" id="{D8D9A6A0-EC9A-431B-A5EB-811CFC1D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29" y="6511703"/>
            <a:ext cx="607775" cy="60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Bild" descr="Bild">
            <a:extLst>
              <a:ext uri="{FF2B5EF4-FFF2-40B4-BE49-F238E27FC236}">
                <a16:creationId xmlns:a16="http://schemas.microsoft.com/office/drawing/2014/main" id="{7CF3AFF1-A460-45D4-B1CF-6A23E77B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02" y="6884404"/>
            <a:ext cx="607775" cy="60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Bild" descr="Bild">
            <a:extLst>
              <a:ext uri="{FF2B5EF4-FFF2-40B4-BE49-F238E27FC236}">
                <a16:creationId xmlns:a16="http://schemas.microsoft.com/office/drawing/2014/main" id="{F85CD595-C7DE-4BFC-B237-16E4ADE4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364" y="6705086"/>
            <a:ext cx="607775" cy="60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9C38E0E1-40F3-45B1-998B-0513EEC0B35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1574394" y="3220345"/>
            <a:ext cx="970888" cy="188118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84D4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3">
            <a:extLst>
              <a:ext uri="{FF2B5EF4-FFF2-40B4-BE49-F238E27FC236}">
                <a16:creationId xmlns:a16="http://schemas.microsoft.com/office/drawing/2014/main" id="{8F68CA5F-CDB9-4441-BDDF-732ADDE2C944}"/>
              </a:ext>
            </a:extLst>
          </p:cNvPr>
          <p:cNvCxnSpPr>
            <a:cxnSpLocks/>
            <a:stCxn id="18" idx="3"/>
            <a:endCxn id="27" idx="1"/>
          </p:cNvCxnSpPr>
          <p:nvPr/>
        </p:nvCxnSpPr>
        <p:spPr>
          <a:xfrm>
            <a:off x="1574394" y="5101531"/>
            <a:ext cx="970888" cy="1637456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484D4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9A0A141-1EE4-449E-93F7-6D8EE8775FF8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6159500" y="3220345"/>
            <a:ext cx="1070707" cy="16406"/>
          </a:xfrm>
          <a:prstGeom prst="straightConnector1">
            <a:avLst/>
          </a:prstGeom>
          <a:noFill/>
          <a:ln w="25400" cap="flat">
            <a:solidFill>
              <a:srgbClr val="484D4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06E5F9-85D7-4B50-AA97-1E2D13968F8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159500" y="6738987"/>
            <a:ext cx="1081603" cy="1600"/>
          </a:xfrm>
          <a:prstGeom prst="straightConnector1">
            <a:avLst/>
          </a:prstGeom>
          <a:noFill/>
          <a:ln w="25400" cap="flat">
            <a:solidFill>
              <a:srgbClr val="484D4B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732893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/>
              <a:t>Device Monitoring – Endpoint Library(1)</a:t>
            </a:r>
          </a:p>
        </p:txBody>
      </p:sp>
      <p:sp>
        <p:nvSpPr>
          <p:cNvPr id="22" name="Topic:  @UPDATE/D640cdd70-1bdb-11e4-8c21-0800200c9a">
            <a:extLst>
              <a:ext uri="{FF2B5EF4-FFF2-40B4-BE49-F238E27FC236}">
                <a16:creationId xmlns:a16="http://schemas.microsoft.com/office/drawing/2014/main" id="{43BB8DD3-3A8C-46E5-8354-1A6046192468}"/>
              </a:ext>
            </a:extLst>
          </p:cNvPr>
          <p:cNvSpPr/>
          <p:nvPr/>
        </p:nvSpPr>
        <p:spPr>
          <a:xfrm>
            <a:off x="633324" y="1613937"/>
            <a:ext cx="7770447" cy="7959124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Java Example of simple </a:t>
            </a:r>
            <a:r>
              <a:rPr lang="fr-CH" dirty="0" err="1"/>
              <a:t>Heater</a:t>
            </a:r>
            <a:r>
              <a:rPr lang="fr-CH" dirty="0"/>
              <a:t> System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4EA35-5CD8-4423-8FC1-5EEA9C62F27E}"/>
              </a:ext>
            </a:extLst>
          </p:cNvPr>
          <p:cNvSpPr/>
          <p:nvPr/>
        </p:nvSpPr>
        <p:spPr>
          <a:xfrm>
            <a:off x="839868" y="2145504"/>
            <a:ext cx="7563903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Logger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LogManager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getLogger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args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setPointTemperature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addListener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lvl="3" algn="l"/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CloudioAttributeListener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attributeHasChanged</a:t>
            </a:r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↳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CloudioAttribute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5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"New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5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setSetPointTemperature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↳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retreiveAmbientTemperature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catch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 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Application"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Use Cases…">
            <a:extLst>
              <a:ext uri="{FF2B5EF4-FFF2-40B4-BE49-F238E27FC236}">
                <a16:creationId xmlns:a16="http://schemas.microsoft.com/office/drawing/2014/main" id="{E4A2A11D-5AD7-45EF-B15F-D63B99477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92579" y="3761392"/>
            <a:ext cx="4258917" cy="3359845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Endpoint Library 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Listener for @set messages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@update messages send with </a:t>
            </a:r>
            <a:r>
              <a:rPr lang="en-GB" noProof="0" dirty="0" err="1"/>
              <a:t>setValue</a:t>
            </a:r>
            <a:endParaRPr lang="en-GB" noProof="0" dirty="0"/>
          </a:p>
        </p:txBody>
      </p:sp>
      <p:pic>
        <p:nvPicPr>
          <p:cNvPr id="6" name="Picture 5" descr="A picture containing ligh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D72BE68-62F7-4E37-8E21-61854C20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4" y="9025061"/>
            <a:ext cx="356141" cy="36195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2D71EC1-8DA9-4EC5-A7F0-DE9A1BB26EF9}"/>
              </a:ext>
            </a:extLst>
          </p:cNvPr>
          <p:cNvSpPr/>
          <p:nvPr/>
        </p:nvSpPr>
        <p:spPr>
          <a:xfrm>
            <a:off x="8403771" y="8744372"/>
            <a:ext cx="4570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Todo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link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458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Device Monitoring – Endpoint Library(2)</a:t>
            </a:r>
            <a:endParaRPr lang="en-GB" noProof="0" dirty="0"/>
          </a:p>
        </p:txBody>
      </p:sp>
      <p:sp>
        <p:nvSpPr>
          <p:cNvPr id="22" name="Topic:  @UPDATE/D640cdd70-1bdb-11e4-8c21-0800200c9a">
            <a:extLst>
              <a:ext uri="{FF2B5EF4-FFF2-40B4-BE49-F238E27FC236}">
                <a16:creationId xmlns:a16="http://schemas.microsoft.com/office/drawing/2014/main" id="{532F5182-3DEE-4D6B-A484-AEB99ED2EB61}"/>
              </a:ext>
            </a:extLst>
          </p:cNvPr>
          <p:cNvSpPr/>
          <p:nvPr/>
        </p:nvSpPr>
        <p:spPr>
          <a:xfrm>
            <a:off x="633324" y="1613937"/>
            <a:ext cx="7770447" cy="7959124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Java Example of Transaction</a:t>
            </a: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841F01-0D4B-422A-AC35-AB1291A39B72}"/>
              </a:ext>
            </a:extLst>
          </p:cNvPr>
          <p:cNvSpPr/>
          <p:nvPr/>
        </p:nvSpPr>
        <p:spPr>
          <a:xfrm>
            <a:off x="839868" y="2412204"/>
            <a:ext cx="7563903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args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contains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demoObject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demoStatus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//and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demoMeasure</a:t>
            </a:r>
            <a:endParaRPr lang="fr-CH" sz="1400" dirty="0">
              <a:solidFill>
                <a:srgbClr val="008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beginTransaction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forgotten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by the transaction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because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the rollback 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demoObject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demoStatus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rollbackTransaction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demoObject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demoStatus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20.0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demoObject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demoMeasure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20.0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demoNode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demoObject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demoMeasure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21.0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only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second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demoMeasure.setValue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the transaction</a:t>
            </a:r>
          </a:p>
          <a:p>
            <a:pPr lvl="2" algn="l"/>
            <a:endParaRPr lang="fr-CH" sz="1400" dirty="0">
              <a:solidFill>
                <a:srgbClr val="008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demoStatus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20.0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demMeasure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21.0 </a:t>
            </a:r>
          </a:p>
          <a:p>
            <a:pPr lvl="2" algn="l"/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commitTransaction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Use Cases…">
            <a:extLst>
              <a:ext uri="{FF2B5EF4-FFF2-40B4-BE49-F238E27FC236}">
                <a16:creationId xmlns:a16="http://schemas.microsoft.com/office/drawing/2014/main" id="{EF5BD108-C45F-435C-B2B1-22106B2208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32618" y="1613937"/>
            <a:ext cx="4872181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Transaction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Start with </a:t>
            </a:r>
            <a:r>
              <a:rPr lang="en-GB" dirty="0" err="1"/>
              <a:t>beginTransaction</a:t>
            </a:r>
            <a:r>
              <a:rPr lang="en-GB" dirty="0"/>
              <a:t>()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Send all updates in Transaction with </a:t>
            </a:r>
            <a:r>
              <a:rPr lang="en-GB" dirty="0" err="1"/>
              <a:t>commitTransaction</a:t>
            </a:r>
            <a:r>
              <a:rPr lang="en-GB" dirty="0"/>
              <a:t>()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Reset </a:t>
            </a:r>
            <a:r>
              <a:rPr lang="en-GB" dirty="0"/>
              <a:t>Transaction with </a:t>
            </a:r>
            <a:r>
              <a:rPr lang="en-GB" dirty="0" err="1"/>
              <a:t>rollbackTransaction</a:t>
            </a:r>
            <a:r>
              <a:rPr lang="en-GB" dirty="0"/>
              <a:t>()</a:t>
            </a: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</p:txBody>
      </p:sp>
      <p:pic>
        <p:nvPicPr>
          <p:cNvPr id="30" name="Picture 29" descr="A picture containing ligh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C2A30C0-E6DF-4F8B-8996-51D6EFC11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584" y="9025061"/>
            <a:ext cx="356141" cy="361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99FDC-7342-451E-A108-41C33705D700}"/>
              </a:ext>
            </a:extLst>
          </p:cNvPr>
          <p:cNvSpPr/>
          <p:nvPr/>
        </p:nvSpPr>
        <p:spPr>
          <a:xfrm>
            <a:off x="8403771" y="8744372"/>
            <a:ext cx="4570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Todo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link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github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089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Logging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76C32-3547-4D4E-96F3-13700D78BEF6}"/>
              </a:ext>
            </a:extLst>
          </p:cNvPr>
          <p:cNvGrpSpPr/>
          <p:nvPr/>
        </p:nvGrpSpPr>
        <p:grpSpPr>
          <a:xfrm>
            <a:off x="355600" y="2824235"/>
            <a:ext cx="7700740" cy="5724251"/>
            <a:chOff x="-3947890" y="175843"/>
            <a:chExt cx="10956047" cy="8144043"/>
          </a:xfrm>
        </p:grpSpPr>
        <p:pic>
          <p:nvPicPr>
            <p:cNvPr id="6" name="Bild" descr="Bild">
              <a:extLst>
                <a:ext uri="{FF2B5EF4-FFF2-40B4-BE49-F238E27FC236}">
                  <a16:creationId xmlns:a16="http://schemas.microsoft.com/office/drawing/2014/main" id="{49A150C0-791C-459B-A488-A3FDD712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3724" y="5597566"/>
              <a:ext cx="2412253" cy="22512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Bild" descr="Bild">
              <a:extLst>
                <a:ext uri="{FF2B5EF4-FFF2-40B4-BE49-F238E27FC236}">
                  <a16:creationId xmlns:a16="http://schemas.microsoft.com/office/drawing/2014/main" id="{07F7DA1D-CFB7-411C-8810-61E83BA2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0866" y="5782597"/>
              <a:ext cx="2537291" cy="25372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83DC7651-AD89-4D92-A3D6-2D9CC2833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34352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Résultat de recherche d'images pour &quot;error icon&quot;">
              <a:extLst>
                <a:ext uri="{FF2B5EF4-FFF2-40B4-BE49-F238E27FC236}">
                  <a16:creationId xmlns:a16="http://schemas.microsoft.com/office/drawing/2014/main" id="{DC4ECA36-5336-44C9-8186-54D567E91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64516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43B94EA2-F748-4B29-B207-7D61D5050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09684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Bild" descr="Bild">
              <a:extLst>
                <a:ext uri="{FF2B5EF4-FFF2-40B4-BE49-F238E27FC236}">
                  <a16:creationId xmlns:a16="http://schemas.microsoft.com/office/drawing/2014/main" id="{0D0A1F79-64A8-4940-92E2-CD1EF39D0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7676" y="615788"/>
              <a:ext cx="2555972" cy="2301279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cxnSp>
          <p:nvCxnSpPr>
            <p:cNvPr id="9" name="Verbindungslinie">
              <a:extLst>
                <a:ext uri="{FF2B5EF4-FFF2-40B4-BE49-F238E27FC236}">
                  <a16:creationId xmlns:a16="http://schemas.microsoft.com/office/drawing/2014/main" id="{1E5E06A2-FF33-4DC9-A13A-7BD24FE4923F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-1876778" y="3112700"/>
              <a:ext cx="1837983" cy="3602891"/>
            </a:xfrm>
            <a:prstGeom prst="straightConnector1">
              <a:avLst/>
            </a:prstGeom>
            <a:ln w="57150">
              <a:solidFill>
                <a:srgbClr val="D02267"/>
              </a:solidFill>
              <a:miter lim="400000"/>
              <a:headEnd type="none" w="med" len="med"/>
              <a:tailEnd type="triangle" w="med" len="med"/>
            </a:ln>
          </p:spPr>
        </p:cxnSp>
        <p:sp>
          <p:nvSpPr>
            <p:cNvPr id="11" name="Abgerundetes Rechteck">
              <a:extLst>
                <a:ext uri="{FF2B5EF4-FFF2-40B4-BE49-F238E27FC236}">
                  <a16:creationId xmlns:a16="http://schemas.microsoft.com/office/drawing/2014/main" id="{E71ACB37-AF86-4AC0-B5D3-4A2ADD92FC9F}"/>
                </a:ext>
              </a:extLst>
            </p:cNvPr>
            <p:cNvSpPr/>
            <p:nvPr/>
          </p:nvSpPr>
          <p:spPr>
            <a:xfrm>
              <a:off x="-1242341" y="175843"/>
              <a:ext cx="4525302" cy="2936857"/>
            </a:xfrm>
            <a:prstGeom prst="roundRect">
              <a:avLst>
                <a:gd name="adj" fmla="val 10756"/>
              </a:avLst>
            </a:prstGeom>
            <a:ln w="38100">
              <a:solidFill>
                <a:srgbClr val="009CD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" name="Endpoint">
              <a:extLst>
                <a:ext uri="{FF2B5EF4-FFF2-40B4-BE49-F238E27FC236}">
                  <a16:creationId xmlns:a16="http://schemas.microsoft.com/office/drawing/2014/main" id="{41B3CFC9-8FBE-4C5B-9BDB-3B88842A8ECF}"/>
                </a:ext>
              </a:extLst>
            </p:cNvPr>
            <p:cNvSpPr/>
            <p:nvPr/>
          </p:nvSpPr>
          <p:spPr>
            <a:xfrm>
              <a:off x="-3481071" y="6440338"/>
              <a:ext cx="1879546" cy="1879548"/>
            </a:xfrm>
            <a:prstGeom prst="ellipse">
              <a:avLst/>
            </a:prstGeom>
            <a:noFill/>
            <a:ln w="38100">
              <a:solidFill>
                <a:srgbClr val="D02267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6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cxnSp>
          <p:nvCxnSpPr>
            <p:cNvPr id="13" name="Verbindungslinie">
              <a:extLst>
                <a:ext uri="{FF2B5EF4-FFF2-40B4-BE49-F238E27FC236}">
                  <a16:creationId xmlns:a16="http://schemas.microsoft.com/office/drawing/2014/main" id="{07C8C69E-7B90-4F49-9AD6-9BD2E85487AE}"/>
                </a:ext>
              </a:extLst>
            </p:cNvPr>
            <p:cNvCxnSpPr>
              <a:cxnSpLocks/>
            </p:cNvCxnSpPr>
            <p:nvPr/>
          </p:nvCxnSpPr>
          <p:spPr>
            <a:xfrm>
              <a:off x="1849657" y="3112838"/>
              <a:ext cx="2403029" cy="2514443"/>
            </a:xfrm>
            <a:prstGeom prst="straightConnector1">
              <a:avLst/>
            </a:prstGeom>
            <a:ln w="57150">
              <a:solidFill>
                <a:srgbClr val="009A65"/>
              </a:solidFill>
              <a:miter lim="400000"/>
              <a:headEnd type="none" w="med" len="med"/>
              <a:tailEnd type="triangle" w="med" len="med"/>
            </a:ln>
          </p:spPr>
        </p:cxnSp>
        <p:sp>
          <p:nvSpPr>
            <p:cNvPr id="3" name="Lightning Bolt 2">
              <a:extLst>
                <a:ext uri="{FF2B5EF4-FFF2-40B4-BE49-F238E27FC236}">
                  <a16:creationId xmlns:a16="http://schemas.microsoft.com/office/drawing/2014/main" id="{EE3CD8B0-8445-4C22-B8DF-5444AE3D6D4A}"/>
                </a:ext>
              </a:extLst>
            </p:cNvPr>
            <p:cNvSpPr/>
            <p:nvPr/>
          </p:nvSpPr>
          <p:spPr>
            <a:xfrm>
              <a:off x="-3947890" y="5825043"/>
              <a:ext cx="981845" cy="1440731"/>
            </a:xfrm>
            <a:prstGeom prst="lightningBol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AE8663-14D6-4432-A0C0-8692345B8051}"/>
                </a:ext>
              </a:extLst>
            </p:cNvPr>
            <p:cNvGrpSpPr/>
            <p:nvPr/>
          </p:nvGrpSpPr>
          <p:grpSpPr>
            <a:xfrm>
              <a:off x="-2104454" y="4702936"/>
              <a:ext cx="1005857" cy="924345"/>
              <a:chOff x="-7625832" y="4524829"/>
              <a:chExt cx="2422998" cy="2226644"/>
            </a:xfrm>
          </p:grpSpPr>
          <p:pic>
            <p:nvPicPr>
              <p:cNvPr id="15" name="Bild" descr="Bild">
                <a:extLst>
                  <a:ext uri="{FF2B5EF4-FFF2-40B4-BE49-F238E27FC236}">
                    <a16:creationId xmlns:a16="http://schemas.microsoft.com/office/drawing/2014/main" id="{D723B9E7-7C91-4EF7-BE3C-AD0B38D79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033652" y="4920655"/>
                <a:ext cx="1830818" cy="1830818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4" name="Diamond 13">
                <a:extLst>
                  <a:ext uri="{FF2B5EF4-FFF2-40B4-BE49-F238E27FC236}">
                    <a16:creationId xmlns:a16="http://schemas.microsoft.com/office/drawing/2014/main" id="{32732020-9755-4EC3-A72C-690EB4B21AFD}"/>
                  </a:ext>
                </a:extLst>
              </p:cNvPr>
              <p:cNvSpPr/>
              <p:nvPr/>
            </p:nvSpPr>
            <p:spPr>
              <a:xfrm>
                <a:off x="-7625832" y="4524829"/>
                <a:ext cx="1320800" cy="1304290"/>
              </a:xfrm>
              <a:prstGeom prst="diamon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3600" b="1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 Light"/>
                  </a:rPr>
                  <a:t>!</a:t>
                </a:r>
              </a:p>
            </p:txBody>
          </p:sp>
        </p:grpSp>
      </p:grpSp>
      <p:sp>
        <p:nvSpPr>
          <p:cNvPr id="22" name="Use Cases…">
            <a:extLst>
              <a:ext uri="{FF2B5EF4-FFF2-40B4-BE49-F238E27FC236}">
                <a16:creationId xmlns:a16="http://schemas.microsoft.com/office/drawing/2014/main" id="{C4E05A13-77BD-4B14-B9EB-B9865DC7A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8005" y="1613937"/>
            <a:ext cx="5787505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Logging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Saved as time-series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Possibility to filter by log level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Retrieve through RESTful API</a:t>
            </a:r>
            <a:endParaRPr lang="en-GB" noProof="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Different log level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OFF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FATAL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ERROR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WARN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INFO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DEBUG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TRACE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ALL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7655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Logging</a:t>
            </a:r>
          </a:p>
        </p:txBody>
      </p:sp>
      <p:sp>
        <p:nvSpPr>
          <p:cNvPr id="22" name="Use Cases…">
            <a:extLst>
              <a:ext uri="{FF2B5EF4-FFF2-40B4-BE49-F238E27FC236}">
                <a16:creationId xmlns:a16="http://schemas.microsoft.com/office/drawing/2014/main" id="{C4E05A13-77BD-4B14-B9EB-B9865DC7A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8005" y="1613937"/>
            <a:ext cx="5787505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Logging with Endpoint library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Use log4j library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Possibility to add log </a:t>
            </a:r>
            <a:r>
              <a:rPr lang="en-GB" noProof="0" dirty="0" err="1"/>
              <a:t>Appender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Logs send to depending Endpoint log level</a:t>
            </a:r>
          </a:p>
        </p:txBody>
      </p:sp>
      <p:sp>
        <p:nvSpPr>
          <p:cNvPr id="19" name="Topic:  @UPDATE/D640cdd70-1bdb-11e4-8c21-0800200c9a">
            <a:extLst>
              <a:ext uri="{FF2B5EF4-FFF2-40B4-BE49-F238E27FC236}">
                <a16:creationId xmlns:a16="http://schemas.microsoft.com/office/drawing/2014/main" id="{4B3FF441-1C27-4402-AE8D-FE194A4EF5C2}"/>
              </a:ext>
            </a:extLst>
          </p:cNvPr>
          <p:cNvSpPr/>
          <p:nvPr/>
        </p:nvSpPr>
        <p:spPr>
          <a:xfrm>
            <a:off x="633324" y="1988012"/>
            <a:ext cx="6939789" cy="7017445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Java Example of Log </a:t>
            </a:r>
            <a:r>
              <a:rPr lang="fr-CH" dirty="0" err="1"/>
              <a:t>with</a:t>
            </a:r>
            <a:r>
              <a:rPr lang="fr-CH" dirty="0"/>
              <a:t> log4j</a:t>
            </a:r>
            <a:endParaRPr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EDFEAB-3EC8-4EA5-A89A-BE61A9D620A2}"/>
              </a:ext>
            </a:extLst>
          </p:cNvPr>
          <p:cNvSpPr/>
          <p:nvPr/>
        </p:nvSpPr>
        <p:spPr>
          <a:xfrm>
            <a:off x="810840" y="2753408"/>
            <a:ext cx="693978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apache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log4j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LogManager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org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apache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log4j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Logger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↳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LogManager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getLogger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Logger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rootLogger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↳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LogManager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getRootLogger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args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1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 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structure </a:t>
            </a:r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//all the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following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logs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will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pushed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//to the cloud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according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to Endpoint log </a:t>
            </a:r>
            <a:r>
              <a:rPr lang="fr-CH" sz="1400" dirty="0" err="1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level</a:t>
            </a:r>
            <a:r>
              <a:rPr lang="fr-CH" sz="1400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"This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trace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 logger"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rootLogger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"This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trace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Root logger"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2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Picture 22" descr="A picture containing ligh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864D090-7E8B-4E35-A30B-39C67F5A3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64" y="8398880"/>
            <a:ext cx="356141" cy="3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712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4681F81-8ADB-49CB-B645-962E0FC290DB}"/>
              </a:ext>
            </a:extLst>
          </p:cNvPr>
          <p:cNvSpPr/>
          <p:nvPr/>
        </p:nvSpPr>
        <p:spPr>
          <a:xfrm>
            <a:off x="296839" y="5866627"/>
            <a:ext cx="1402916" cy="1932107"/>
          </a:xfrm>
          <a:prstGeom prst="snip1Rect">
            <a:avLst/>
          </a:prstGeom>
          <a:solidFill>
            <a:srgbClr val="FFFFFF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script.sh</a:t>
            </a: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#!/bin/sh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FR" altLang="fr-FR" sz="1400" dirty="0" err="1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echo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altLang="fr-FR" sz="1400" dirty="0">
                <a:solidFill>
                  <a:srgbClr val="66006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world </a:t>
            </a:r>
            <a:r>
              <a:rPr lang="fr-FR" altLang="fr-FR" sz="1400" dirty="0">
                <a:solidFill>
                  <a:srgbClr val="6666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lang="fr-FR" altLang="fr-FR" sz="1100" dirty="0">
                <a:solidFill>
                  <a:schemeClr val="tx1"/>
                </a:solidFill>
              </a:rPr>
              <a:t> </a:t>
            </a:r>
            <a:endParaRPr lang="fr-FR" altLang="fr-FR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Remote Jobs Execution</a:t>
            </a:r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49A150C0-791C-459B-A488-A3FDD712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7" y="6635033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0D0A1F79-64A8-4940-92E2-CD1EF39D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62" y="3133462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9" name="Verbindungslinie">
            <a:extLst>
              <a:ext uri="{FF2B5EF4-FFF2-40B4-BE49-F238E27FC236}">
                <a16:creationId xmlns:a16="http://schemas.microsoft.com/office/drawing/2014/main" id="{1E5E06A2-FF33-4DC9-A13A-7BD24FE4923F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811334" y="4888481"/>
            <a:ext cx="1291874" cy="2532385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 w="med" len="med"/>
            <a:tailEnd type="none" w="med" len="med"/>
          </a:ln>
        </p:spPr>
      </p:cxnSp>
      <p:sp>
        <p:nvSpPr>
          <p:cNvPr id="11" name="Abgerundetes Rechteck">
            <a:extLst>
              <a:ext uri="{FF2B5EF4-FFF2-40B4-BE49-F238E27FC236}">
                <a16:creationId xmlns:a16="http://schemas.microsoft.com/office/drawing/2014/main" id="{E71ACB37-AF86-4AC0-B5D3-4A2ADD92FC9F}"/>
              </a:ext>
            </a:extLst>
          </p:cNvPr>
          <p:cNvSpPr/>
          <p:nvPr/>
        </p:nvSpPr>
        <p:spPr>
          <a:xfrm>
            <a:off x="2257265" y="2824235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Endpoint">
            <a:extLst>
              <a:ext uri="{FF2B5EF4-FFF2-40B4-BE49-F238E27FC236}">
                <a16:creationId xmlns:a16="http://schemas.microsoft.com/office/drawing/2014/main" id="{41B3CFC9-8FBE-4C5B-9BDB-3B88842A8ECF}"/>
              </a:ext>
            </a:extLst>
          </p:cNvPr>
          <p:cNvSpPr/>
          <p:nvPr/>
        </p:nvSpPr>
        <p:spPr>
          <a:xfrm>
            <a:off x="683716" y="7227397"/>
            <a:ext cx="1321087" cy="1321089"/>
          </a:xfrm>
          <a:prstGeom prst="ellipse">
            <a:avLst/>
          </a:prstGeom>
          <a:solidFill>
            <a:srgbClr val="ECF1F3"/>
          </a:solidFill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13" name="Verbindungslinie">
            <a:extLst>
              <a:ext uri="{FF2B5EF4-FFF2-40B4-BE49-F238E27FC236}">
                <a16:creationId xmlns:a16="http://schemas.microsoft.com/office/drawing/2014/main" id="{07C8C69E-7B90-4F49-9AD6-9BD2E85487AE}"/>
              </a:ext>
            </a:extLst>
          </p:cNvPr>
          <p:cNvCxnSpPr>
            <a:cxnSpLocks/>
          </p:cNvCxnSpPr>
          <p:nvPr/>
        </p:nvCxnSpPr>
        <p:spPr>
          <a:xfrm>
            <a:off x="4430555" y="4888578"/>
            <a:ext cx="1689031" cy="1767341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 w="med" len="med"/>
            <a:tailEnd type="none" w="med" len="med"/>
          </a:ln>
        </p:spPr>
      </p:cxnSp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D723B9E7-7C91-4EF7-BE3C-AD0B38D7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888" y="5365965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389FDD-1745-4E5D-85ED-04DC0CDE636F}"/>
              </a:ext>
            </a:extLst>
          </p:cNvPr>
          <p:cNvSpPr txBox="1"/>
          <p:nvPr/>
        </p:nvSpPr>
        <p:spPr>
          <a:xfrm>
            <a:off x="5570175" y="5437738"/>
            <a:ext cx="185275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Execute script.sh</a:t>
            </a:r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7F7DA1D-CFB7-411C-8810-61E83BA2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940" y="6765087"/>
            <a:ext cx="1783400" cy="17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Use Cases…">
            <a:extLst>
              <a:ext uri="{FF2B5EF4-FFF2-40B4-BE49-F238E27FC236}">
                <a16:creationId xmlns:a16="http://schemas.microsoft.com/office/drawing/2014/main" id="{4370E584-AB41-4251-B6AD-98FC06988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59417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Remote Jobs Execution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Execute Shell script remotely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Execution launched with MQTT or RESTful API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 Possibility to retrieve output of script</a:t>
            </a:r>
          </a:p>
          <a:p>
            <a:pPr marL="381000" lvl="1" indent="0">
              <a:spcBef>
                <a:spcPts val="600"/>
              </a:spcBef>
              <a:buSzPct val="100000"/>
              <a:buNone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81881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4681F81-8ADB-49CB-B645-962E0FC290DB}"/>
              </a:ext>
            </a:extLst>
          </p:cNvPr>
          <p:cNvSpPr/>
          <p:nvPr/>
        </p:nvSpPr>
        <p:spPr>
          <a:xfrm>
            <a:off x="296839" y="5866627"/>
            <a:ext cx="1402916" cy="1932107"/>
          </a:xfrm>
          <a:prstGeom prst="snip1Rect">
            <a:avLst/>
          </a:prstGeom>
          <a:solidFill>
            <a:srgbClr val="FFFFFF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script.sh</a:t>
            </a: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#!/bin/sh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FR" altLang="fr-FR" sz="1400" dirty="0" err="1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echo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altLang="fr-FR" sz="1400" dirty="0">
                <a:solidFill>
                  <a:srgbClr val="66006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world </a:t>
            </a:r>
            <a:r>
              <a:rPr lang="fr-FR" altLang="fr-FR" sz="1400" dirty="0">
                <a:solidFill>
                  <a:srgbClr val="6666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lang="fr-FR" altLang="fr-FR" sz="1100" dirty="0">
                <a:solidFill>
                  <a:schemeClr val="tx1"/>
                </a:solidFill>
              </a:rPr>
              <a:t> </a:t>
            </a:r>
            <a:endParaRPr lang="fr-FR" altLang="fr-FR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Remote Jobs Execution</a:t>
            </a:r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49A150C0-791C-459B-A488-A3FDD712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7" y="6635033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0D0A1F79-64A8-4940-92E2-CD1EF39D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62" y="3133462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9" name="Verbindungslinie">
            <a:extLst>
              <a:ext uri="{FF2B5EF4-FFF2-40B4-BE49-F238E27FC236}">
                <a16:creationId xmlns:a16="http://schemas.microsoft.com/office/drawing/2014/main" id="{1E5E06A2-FF33-4DC9-A13A-7BD24FE4923F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811334" y="4888481"/>
            <a:ext cx="1291874" cy="2532385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11" name="Abgerundetes Rechteck">
            <a:extLst>
              <a:ext uri="{FF2B5EF4-FFF2-40B4-BE49-F238E27FC236}">
                <a16:creationId xmlns:a16="http://schemas.microsoft.com/office/drawing/2014/main" id="{E71ACB37-AF86-4AC0-B5D3-4A2ADD92FC9F}"/>
              </a:ext>
            </a:extLst>
          </p:cNvPr>
          <p:cNvSpPr/>
          <p:nvPr/>
        </p:nvSpPr>
        <p:spPr>
          <a:xfrm>
            <a:off x="2257265" y="2824235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Endpoint">
            <a:extLst>
              <a:ext uri="{FF2B5EF4-FFF2-40B4-BE49-F238E27FC236}">
                <a16:creationId xmlns:a16="http://schemas.microsoft.com/office/drawing/2014/main" id="{41B3CFC9-8FBE-4C5B-9BDB-3B88842A8ECF}"/>
              </a:ext>
            </a:extLst>
          </p:cNvPr>
          <p:cNvSpPr/>
          <p:nvPr/>
        </p:nvSpPr>
        <p:spPr>
          <a:xfrm>
            <a:off x="683716" y="7227397"/>
            <a:ext cx="1321087" cy="1321089"/>
          </a:xfrm>
          <a:prstGeom prst="ellipse">
            <a:avLst/>
          </a:prstGeom>
          <a:solidFill>
            <a:srgbClr val="ECF1F3"/>
          </a:solidFill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13" name="Verbindungslinie">
            <a:extLst>
              <a:ext uri="{FF2B5EF4-FFF2-40B4-BE49-F238E27FC236}">
                <a16:creationId xmlns:a16="http://schemas.microsoft.com/office/drawing/2014/main" id="{07C8C69E-7B90-4F49-9AD6-9BD2E85487AE}"/>
              </a:ext>
            </a:extLst>
          </p:cNvPr>
          <p:cNvCxnSpPr>
            <a:cxnSpLocks/>
          </p:cNvCxnSpPr>
          <p:nvPr/>
        </p:nvCxnSpPr>
        <p:spPr>
          <a:xfrm>
            <a:off x="4430555" y="4888578"/>
            <a:ext cx="1689031" cy="1767341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39CA5EF1-EAA2-4668-A8CB-5236859C6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6832681"/>
            <a:ext cx="2262867" cy="58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136" tIns="0" rIns="203136" bIns="9045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world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7F7DA1D-CFB7-411C-8810-61E83BA27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40" y="6765087"/>
            <a:ext cx="1783400" cy="1783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ild" descr="Bild">
            <a:extLst>
              <a:ext uri="{FF2B5EF4-FFF2-40B4-BE49-F238E27FC236}">
                <a16:creationId xmlns:a16="http://schemas.microsoft.com/office/drawing/2014/main" id="{170D3E20-CF97-4ACB-819B-782C8CE3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771" y="5790837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EF0522-2780-4E01-846F-F9619F297D05}"/>
              </a:ext>
            </a:extLst>
          </p:cNvPr>
          <p:cNvSpPr txBox="1"/>
          <p:nvPr/>
        </p:nvSpPr>
        <p:spPr>
          <a:xfrm>
            <a:off x="2458258" y="5862610"/>
            <a:ext cx="201328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Output: Hello world!</a:t>
            </a:r>
          </a:p>
        </p:txBody>
      </p:sp>
      <p:sp>
        <p:nvSpPr>
          <p:cNvPr id="16" name="Use Cases…">
            <a:extLst>
              <a:ext uri="{FF2B5EF4-FFF2-40B4-BE49-F238E27FC236}">
                <a16:creationId xmlns:a16="http://schemas.microsoft.com/office/drawing/2014/main" id="{70B1B29C-CF0E-4A5B-B454-B7F00126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59417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Remote Jobs Execution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Execute Shell script remotely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Execution launched with MQTT or RESTful API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 Possibility to retrieve output of script</a:t>
            </a:r>
          </a:p>
          <a:p>
            <a:pPr marL="381000" lvl="1" indent="0">
              <a:spcBef>
                <a:spcPts val="600"/>
              </a:spcBef>
              <a:buSzPct val="100000"/>
              <a:buNone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349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Remote Jobs Execution</a:t>
            </a:r>
          </a:p>
        </p:txBody>
      </p:sp>
      <p:sp>
        <p:nvSpPr>
          <p:cNvPr id="16" name="Use Cases…">
            <a:extLst>
              <a:ext uri="{FF2B5EF4-FFF2-40B4-BE49-F238E27FC236}">
                <a16:creationId xmlns:a16="http://schemas.microsoft.com/office/drawing/2014/main" id="{70B1B29C-CF0E-4A5B-B454-B7F00126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73112" y="1613937"/>
            <a:ext cx="5241014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Pre-implemented </a:t>
            </a:r>
            <a:r>
              <a:rPr lang="en-US" dirty="0"/>
              <a:t>command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Listing all available commands/scripts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Update Scripts from an URL</a:t>
            </a:r>
            <a:br>
              <a:rPr lang="en-GB" dirty="0"/>
            </a:br>
            <a:endParaRPr lang="en-GB" dirty="0"/>
          </a:p>
        </p:txBody>
      </p:sp>
      <p:sp>
        <p:nvSpPr>
          <p:cNvPr id="15" name="Topic:  @UPDATE/D640cdd70-1bdb-11e4-8c21-0800200c9a">
            <a:extLst>
              <a:ext uri="{FF2B5EF4-FFF2-40B4-BE49-F238E27FC236}">
                <a16:creationId xmlns:a16="http://schemas.microsoft.com/office/drawing/2014/main" id="{B09AEF79-6D54-42C0-B191-DB01D22BD10F}"/>
              </a:ext>
            </a:extLst>
          </p:cNvPr>
          <p:cNvSpPr/>
          <p:nvPr/>
        </p:nvSpPr>
        <p:spPr>
          <a:xfrm>
            <a:off x="633324" y="1988012"/>
            <a:ext cx="6939789" cy="3027333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/>
              <a:t>Execution</a:t>
            </a:r>
            <a:r>
              <a:rPr lang="fr-CH" dirty="0"/>
              <a:t> of </a:t>
            </a:r>
            <a:r>
              <a:rPr lang="fr-CH" dirty="0" err="1"/>
              <a:t>Remote</a:t>
            </a:r>
            <a:r>
              <a:rPr lang="fr-CH" dirty="0"/>
              <a:t> Jobs: Shell script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2E63F-16E4-4F1D-BB21-775644A6145A}"/>
              </a:ext>
            </a:extLst>
          </p:cNvPr>
          <p:cNvSpPr/>
          <p:nvPr/>
        </p:nvSpPr>
        <p:spPr>
          <a:xfrm>
            <a:off x="810840" y="2753408"/>
            <a:ext cx="69397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"bc0f1bf8-bdae-11e9-9cb5-2a2ae2dbcce4"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jobURI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file://script.sh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sendOutput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"1a45a6ca"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"data"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"timeout"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5000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"bc0f1bf8-bdae-11e9-9cb5-2a2ae2dbcce4"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jobURI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cmd://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updateJobs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getOutput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correlationID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"fa8sf64j"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"timeout"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5000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"data"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httesps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://github.com/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lucblender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lvl="1" algn="l"/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	↳ 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downloadableFileTest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raw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/master/ZipFile.zip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opic:  @UPDATE/D640cdd70-1bdb-11e4-8c21-0800200c9a">
            <a:extLst>
              <a:ext uri="{FF2B5EF4-FFF2-40B4-BE49-F238E27FC236}">
                <a16:creationId xmlns:a16="http://schemas.microsoft.com/office/drawing/2014/main" id="{7C8DA881-FE8F-4D76-9B3D-02878F922704}"/>
              </a:ext>
            </a:extLst>
          </p:cNvPr>
          <p:cNvSpPr/>
          <p:nvPr/>
        </p:nvSpPr>
        <p:spPr>
          <a:xfrm>
            <a:off x="633323" y="5469419"/>
            <a:ext cx="6939789" cy="3027333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Execution of Remote Jobs: Update script command</a:t>
            </a:r>
          </a:p>
        </p:txBody>
      </p:sp>
    </p:spTree>
    <p:extLst>
      <p:ext uri="{BB962C8B-B14F-4D97-AF65-F5344CB8AC3E}">
        <p14:creationId xmlns:p14="http://schemas.microsoft.com/office/powerpoint/2010/main" val="23752352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y cloud.iO?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 defTabSz="543305">
              <a:defRPr sz="4557"/>
            </a:pPr>
            <a:r>
              <a:rPr lang="en-GB" noProof="0" dirty="0"/>
              <a:t>Quick Reminder of </a:t>
            </a: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endParaRPr lang="en-GB" noProof="0" dirty="0"/>
          </a:p>
          <a:p>
            <a:pPr defTabSz="543305">
              <a:defRPr sz="9300"/>
            </a:pPr>
            <a:endParaRPr lang="en-GB" noProof="0" dirty="0"/>
          </a:p>
        </p:txBody>
      </p:sp>
      <p:pic>
        <p:nvPicPr>
          <p:cNvPr id="179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W3C compatibility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968DA1-DC20-4E21-8A33-178DC00BB654}"/>
              </a:ext>
            </a:extLst>
          </p:cNvPr>
          <p:cNvGrpSpPr/>
          <p:nvPr/>
        </p:nvGrpSpPr>
        <p:grpSpPr>
          <a:xfrm>
            <a:off x="475990" y="3087515"/>
            <a:ext cx="5874707" cy="4433560"/>
            <a:chOff x="2418443" y="2575795"/>
            <a:chExt cx="7936354" cy="59894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677B7DC-9066-4A9B-8165-2ADAB5E348A0}"/>
                </a:ext>
              </a:extLst>
            </p:cNvPr>
            <p:cNvSpPr/>
            <p:nvPr/>
          </p:nvSpPr>
          <p:spPr>
            <a:xfrm>
              <a:off x="2697664" y="4782129"/>
              <a:ext cx="2724296" cy="86492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GB" sz="1600" dirty="0">
                  <a:solidFill>
                    <a:schemeClr val="tx1"/>
                  </a:solidFill>
                </a:rPr>
                <a:t>Thing</a:t>
              </a:r>
            </a:p>
            <a:p>
              <a:pPr algn="l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pic>
          <p:nvPicPr>
            <p:cNvPr id="5" name="Bild" descr="Bild">
              <a:extLst>
                <a:ext uri="{FF2B5EF4-FFF2-40B4-BE49-F238E27FC236}">
                  <a16:creationId xmlns:a16="http://schemas.microsoft.com/office/drawing/2014/main" id="{1035691B-BF5D-4A2B-812C-D6C1BEA4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117" y="2913015"/>
              <a:ext cx="1817078" cy="1636013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ED41269-35E2-421E-9D68-5E5867E6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4182" y="7537263"/>
              <a:ext cx="2259778" cy="768722"/>
            </a:xfrm>
            <a:prstGeom prst="rect">
              <a:avLst/>
            </a:prstGeom>
          </p:spPr>
        </p:pic>
        <p:cxnSp>
          <p:nvCxnSpPr>
            <p:cNvPr id="7" name="Verbindungslinie">
              <a:extLst>
                <a:ext uri="{FF2B5EF4-FFF2-40B4-BE49-F238E27FC236}">
                  <a16:creationId xmlns:a16="http://schemas.microsoft.com/office/drawing/2014/main" id="{25D71DB3-C3F5-430D-81F4-C95811ECD428}"/>
                </a:ext>
              </a:extLst>
            </p:cNvPr>
            <p:cNvCxnSpPr>
              <a:cxnSpLocks/>
              <a:stCxn id="6" idx="0"/>
              <a:endCxn id="14" idx="4"/>
            </p:cNvCxnSpPr>
            <p:nvPr/>
          </p:nvCxnSpPr>
          <p:spPr>
            <a:xfrm flipH="1" flipV="1">
              <a:off x="4983484" y="5594307"/>
              <a:ext cx="10587" cy="1942956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7E32B-12A2-4A41-906D-A64D0C04A5FD}"/>
                </a:ext>
              </a:extLst>
            </p:cNvPr>
            <p:cNvSpPr txBox="1"/>
            <p:nvPr/>
          </p:nvSpPr>
          <p:spPr>
            <a:xfrm>
              <a:off x="3623814" y="6208082"/>
              <a:ext cx="1359669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Expose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3E273E-E93A-4E33-86D3-9D23F7059E8E}"/>
                </a:ext>
              </a:extLst>
            </p:cNvPr>
            <p:cNvSpPr/>
            <p:nvPr/>
          </p:nvSpPr>
          <p:spPr>
            <a:xfrm>
              <a:off x="7914081" y="7274474"/>
              <a:ext cx="2440716" cy="129077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cxnSp>
          <p:nvCxnSpPr>
            <p:cNvPr id="10" name="Verbindungslinie">
              <a:extLst>
                <a:ext uri="{FF2B5EF4-FFF2-40B4-BE49-F238E27FC236}">
                  <a16:creationId xmlns:a16="http://schemas.microsoft.com/office/drawing/2014/main" id="{25AC7F06-F4F0-42F8-8B9B-5B2558DE14A0}"/>
                </a:ext>
              </a:extLst>
            </p:cNvPr>
            <p:cNvCxnSpPr>
              <a:cxnSpLocks/>
              <a:stCxn id="9" idx="0"/>
              <a:endCxn id="16" idx="3"/>
            </p:cNvCxnSpPr>
            <p:nvPr/>
          </p:nvCxnSpPr>
          <p:spPr>
            <a:xfrm flipH="1" flipV="1">
              <a:off x="5857966" y="4165312"/>
              <a:ext cx="3276473" cy="3109162"/>
            </a:xfrm>
            <a:prstGeom prst="straightConnector1">
              <a:avLst/>
            </a:prstGeom>
            <a:ln w="38100">
              <a:solidFill>
                <a:srgbClr val="B2DE82"/>
              </a:solidFill>
              <a:prstDash val="sysDash"/>
              <a:miter lim="400000"/>
              <a:headEnd type="triangle" w="med" len="med"/>
              <a:tailEnd type="triangle" w="med" len="med"/>
            </a:ln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F89113-3D2C-41B9-934A-9042C8FAC002}"/>
                </a:ext>
              </a:extLst>
            </p:cNvPr>
            <p:cNvSpPr txBox="1"/>
            <p:nvPr/>
          </p:nvSpPr>
          <p:spPr>
            <a:xfrm>
              <a:off x="7094688" y="5112416"/>
              <a:ext cx="1497526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Interact</a:t>
              </a:r>
            </a:p>
          </p:txBody>
        </p:sp>
        <p:cxnSp>
          <p:nvCxnSpPr>
            <p:cNvPr id="12" name="Verbindungslinie">
              <a:extLst>
                <a:ext uri="{FF2B5EF4-FFF2-40B4-BE49-F238E27FC236}">
                  <a16:creationId xmlns:a16="http://schemas.microsoft.com/office/drawing/2014/main" id="{ABA43F92-8DE1-4598-9621-9C5CC6591E5C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>
              <a:off x="6123960" y="7919863"/>
              <a:ext cx="1790121" cy="176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168CC-9262-49F3-A1A6-052E430CB1CF}"/>
                </a:ext>
              </a:extLst>
            </p:cNvPr>
            <p:cNvSpPr txBox="1"/>
            <p:nvPr/>
          </p:nvSpPr>
          <p:spPr>
            <a:xfrm>
              <a:off x="6221693" y="7274473"/>
              <a:ext cx="1745992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Consume</a:t>
              </a:r>
            </a:p>
          </p:txBody>
        </p:sp>
        <p:sp>
          <p:nvSpPr>
            <p:cNvPr id="14" name="Kreis">
              <a:extLst>
                <a:ext uri="{FF2B5EF4-FFF2-40B4-BE49-F238E27FC236}">
                  <a16:creationId xmlns:a16="http://schemas.microsoft.com/office/drawing/2014/main" id="{0585ED5D-539D-4DD7-9085-6FA6B67FA2E2}"/>
                </a:ext>
              </a:extLst>
            </p:cNvPr>
            <p:cNvSpPr/>
            <p:nvPr/>
          </p:nvSpPr>
          <p:spPr>
            <a:xfrm>
              <a:off x="4646933" y="4921206"/>
              <a:ext cx="673101" cy="673101"/>
            </a:xfrm>
            <a:prstGeom prst="ellipse">
              <a:avLst/>
            </a:prstGeom>
            <a:solidFill>
              <a:srgbClr val="E6E9EB"/>
            </a:solidFill>
            <a:ln w="25400">
              <a:solidFill>
                <a:srgbClr val="009CD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EAECF1"/>
                  </a:solidFill>
                </a:defRPr>
              </a:pPr>
              <a:endParaRPr sz="2400"/>
            </a:p>
          </p:txBody>
        </p:sp>
        <p:pic>
          <p:nvPicPr>
            <p:cNvPr id="15" name="Bild" descr="Bild">
              <a:extLst>
                <a:ext uri="{FF2B5EF4-FFF2-40B4-BE49-F238E27FC236}">
                  <a16:creationId xmlns:a16="http://schemas.microsoft.com/office/drawing/2014/main" id="{40BF00F7-7A15-42AE-95CF-8B7322FB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3050"/>
            </a:blip>
            <a:stretch>
              <a:fillRect/>
            </a:stretch>
          </p:blipFill>
          <p:spPr>
            <a:xfrm>
              <a:off x="4748532" y="5022805"/>
              <a:ext cx="469901" cy="469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Abgerundetes Rechteck">
              <a:extLst>
                <a:ext uri="{FF2B5EF4-FFF2-40B4-BE49-F238E27FC236}">
                  <a16:creationId xmlns:a16="http://schemas.microsoft.com/office/drawing/2014/main" id="{F7A39A4B-5A33-4C61-8AC7-DEF476DC276C}"/>
                </a:ext>
              </a:extLst>
            </p:cNvPr>
            <p:cNvSpPr/>
            <p:nvPr/>
          </p:nvSpPr>
          <p:spPr>
            <a:xfrm>
              <a:off x="2418443" y="2575795"/>
              <a:ext cx="3439523" cy="3179034"/>
            </a:xfrm>
            <a:prstGeom prst="roundRect">
              <a:avLst>
                <a:gd name="adj" fmla="val 10756"/>
              </a:avLst>
            </a:prstGeom>
            <a:ln w="19050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5FD4FB-9C98-4B89-A586-2406BD490983}"/>
                </a:ext>
              </a:extLst>
            </p:cNvPr>
            <p:cNvSpPr/>
            <p:nvPr/>
          </p:nvSpPr>
          <p:spPr>
            <a:xfrm>
              <a:off x="8058664" y="6800478"/>
              <a:ext cx="2151550" cy="49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tx1"/>
                  </a:solidFill>
                </a:rPr>
                <a:t>TD Consumer</a:t>
              </a:r>
            </a:p>
          </p:txBody>
        </p:sp>
      </p:grp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8851" y="1613937"/>
            <a:ext cx="6748604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World Wide Web Consortium (W3C)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Standardization organism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Behind HTLM, RDF, CSS, PNG, SVG….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Standardization </a:t>
            </a:r>
            <a:r>
              <a:rPr lang="en-GB" noProof="0" dirty="0"/>
              <a:t>of the IoT </a:t>
            </a:r>
            <a:br>
              <a:rPr lang="en-GB" noProof="0" dirty="0"/>
            </a:br>
            <a:endParaRPr lang="en-GB" noProof="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Web Of Thing (</a:t>
            </a:r>
            <a:r>
              <a:rPr lang="en-GB" noProof="0" dirty="0" err="1"/>
              <a:t>WoT</a:t>
            </a:r>
            <a:r>
              <a:rPr lang="en-GB" noProof="0" dirty="0"/>
              <a:t>)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Candidate Recommendation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Enhance IoT Interoperability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Define a data model for the </a:t>
            </a:r>
            <a:r>
              <a:rPr lang="en-GB" i="1" noProof="0" dirty="0"/>
              <a:t>Things </a:t>
            </a:r>
            <a:r>
              <a:rPr lang="en-GB" noProof="0" dirty="0"/>
              <a:t>:TD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TD contain a self-describing API</a:t>
            </a:r>
          </a:p>
        </p:txBody>
      </p:sp>
    </p:spTree>
    <p:extLst>
      <p:ext uri="{BB962C8B-B14F-4D97-AF65-F5344CB8AC3E}">
        <p14:creationId xmlns:p14="http://schemas.microsoft.com/office/powerpoint/2010/main" val="4871138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W3C compatibility (1)</a:t>
            </a:r>
          </a:p>
        </p:txBody>
      </p:sp>
      <p:sp>
        <p:nvSpPr>
          <p:cNvPr id="19" name="Topic:  @UPDATE/D640cdd70-1bdb-11e4-8c21-0800200c9a">
            <a:extLst>
              <a:ext uri="{FF2B5EF4-FFF2-40B4-BE49-F238E27FC236}">
                <a16:creationId xmlns:a16="http://schemas.microsoft.com/office/drawing/2014/main" id="{7D6C5E7D-0B5D-46A7-8BCE-D10C65CF600B}"/>
              </a:ext>
            </a:extLst>
          </p:cNvPr>
          <p:cNvSpPr/>
          <p:nvPr/>
        </p:nvSpPr>
        <p:spPr>
          <a:xfrm>
            <a:off x="633324" y="3345749"/>
            <a:ext cx="7770447" cy="4468208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Thing Description of Heater System without Interaction Affordance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7DD2D-0F78-4193-8EB4-E238E9F46E51}"/>
              </a:ext>
            </a:extLst>
          </p:cNvPr>
          <p:cNvSpPr/>
          <p:nvPr/>
        </p:nvSpPr>
        <p:spPr>
          <a:xfrm>
            <a:off x="839868" y="3877316"/>
            <a:ext cx="756390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"@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context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https://www.w3.org/2019/wot/td/v1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"id"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"urn:bc0f1bf8-bdae-11e9-9cb5-2a2ae2dbcce4:myHeater"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title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securityDefinitions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https_sc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scheme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"basic"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mqtts_sc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scheme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"cert"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https_sc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mqtts_sc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Use Cases…">
            <a:extLst>
              <a:ext uri="{FF2B5EF4-FFF2-40B4-BE49-F238E27FC236}">
                <a16:creationId xmlns:a16="http://schemas.microsoft.com/office/drawing/2014/main" id="{2366BBCA-971C-457F-A73E-D86CF994C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5745" y="1613937"/>
            <a:ext cx="4791710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Thing Description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Normalized device twin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Json-LD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Self describing API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Interaction Affordance (properties, actions, events) 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071351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W3C compatibility (2)</a:t>
            </a:r>
          </a:p>
        </p:txBody>
      </p: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15745" y="1613937"/>
            <a:ext cx="4791710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Thing Description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Normalized device twin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Json-LD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Self describing API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Interaction Affordance (properties, actions, events) </a:t>
            </a:r>
            <a:endParaRPr lang="en-GB" noProof="0" dirty="0"/>
          </a:p>
        </p:txBody>
      </p:sp>
      <p:sp>
        <p:nvSpPr>
          <p:cNvPr id="19" name="Topic:  @UPDATE/D640cdd70-1bdb-11e4-8c21-0800200c9a">
            <a:extLst>
              <a:ext uri="{FF2B5EF4-FFF2-40B4-BE49-F238E27FC236}">
                <a16:creationId xmlns:a16="http://schemas.microsoft.com/office/drawing/2014/main" id="{7D6C5E7D-0B5D-46A7-8BCE-D10C65CF600B}"/>
              </a:ext>
            </a:extLst>
          </p:cNvPr>
          <p:cNvSpPr/>
          <p:nvPr/>
        </p:nvSpPr>
        <p:spPr>
          <a:xfrm>
            <a:off x="633324" y="1613937"/>
            <a:ext cx="7770447" cy="7959124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Property affordance of Heater System setpoint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7DD2D-0F78-4193-8EB4-E238E9F46E51}"/>
              </a:ext>
            </a:extLst>
          </p:cNvPr>
          <p:cNvSpPr/>
          <p:nvPr/>
        </p:nvSpPr>
        <p:spPr>
          <a:xfrm>
            <a:off x="839868" y="1937679"/>
            <a:ext cx="13333332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properties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endpointUUID.myHeater.temperatures.setPointTemperature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properties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"string"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enum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SetPoint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"string"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enum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"Integer"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"timestamp"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"value"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required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"type"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"timestamp"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"value"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forms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"href"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https://cloud.iO:8081/api/v1/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getAttribute</a:t>
            </a:r>
            <a:r>
              <a:rPr lang="fr-CH" sz="1400" u="sng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lvl="3" algn="l"/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↳</a:t>
            </a:r>
            <a:r>
              <a:rPr lang="fr-CH" sz="1400" u="sng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endpointUUID.myHeater.temperatures.setPointTemperature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"op"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readproperty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contentType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"application/</a:t>
            </a:r>
            <a:r>
              <a:rPr lang="fr-CH" sz="1400" dirty="0" err="1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</a:t>
            </a:r>
            <a:r>
              <a:rPr lang="fr-CH" sz="1400" dirty="0">
                <a:solidFill>
                  <a:srgbClr val="8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944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loud.iO Architecture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 </a:t>
            </a:r>
            <a:r>
              <a:rPr lang="en-GB" noProof="0" dirty="0"/>
              <a:t>Architecture</a:t>
            </a:r>
          </a:p>
          <a:p>
            <a:pPr>
              <a:defRPr sz="8000"/>
            </a:pPr>
            <a:endParaRPr lang="en-GB" noProof="0" dirty="0"/>
          </a:p>
        </p:txBody>
      </p:sp>
      <p:pic>
        <p:nvPicPr>
          <p:cNvPr id="634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Form"/>
          <p:cNvSpPr/>
          <p:nvPr/>
        </p:nvSpPr>
        <p:spPr>
          <a:xfrm>
            <a:off x="11199493" y="2774301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Oval"/>
          <p:cNvSpPr/>
          <p:nvPr/>
        </p:nvSpPr>
        <p:spPr>
          <a:xfrm>
            <a:off x="11199642" y="2559734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Form"/>
          <p:cNvSpPr/>
          <p:nvPr/>
        </p:nvSpPr>
        <p:spPr>
          <a:xfrm>
            <a:off x="10593299" y="2894430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Oval"/>
          <p:cNvSpPr/>
          <p:nvPr/>
        </p:nvSpPr>
        <p:spPr>
          <a:xfrm>
            <a:off x="10593448" y="2679863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072F4C03-9903-4D05-8068-DC0CC677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27985" r="62208" b="32605"/>
          <a:stretch/>
        </p:blipFill>
        <p:spPr bwMode="auto">
          <a:xfrm>
            <a:off x="10649473" y="3085256"/>
            <a:ext cx="776652" cy="7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8" name="Kreis"/>
          <p:cNvSpPr/>
          <p:nvPr/>
        </p:nvSpPr>
        <p:spPr>
          <a:xfrm>
            <a:off x="8484885" y="2617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39" name="Kreis"/>
          <p:cNvSpPr/>
          <p:nvPr/>
        </p:nvSpPr>
        <p:spPr>
          <a:xfrm>
            <a:off x="8484885" y="2744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0" name="Overview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Overview</a:t>
            </a:r>
          </a:p>
        </p:txBody>
      </p:sp>
      <p:sp>
        <p:nvSpPr>
          <p:cNvPr id="646" name="Kreis"/>
          <p:cNvSpPr/>
          <p:nvPr/>
        </p:nvSpPr>
        <p:spPr>
          <a:xfrm>
            <a:off x="8484885" y="2871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7" name="Kreis"/>
          <p:cNvSpPr/>
          <p:nvPr/>
        </p:nvSpPr>
        <p:spPr>
          <a:xfrm>
            <a:off x="8484885" y="2998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8" name="Kreis"/>
          <p:cNvSpPr/>
          <p:nvPr/>
        </p:nvSpPr>
        <p:spPr>
          <a:xfrm>
            <a:off x="827533" y="62757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Kreis"/>
          <p:cNvSpPr/>
          <p:nvPr/>
        </p:nvSpPr>
        <p:spPr>
          <a:xfrm>
            <a:off x="827533" y="50340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Kreis"/>
          <p:cNvSpPr/>
          <p:nvPr/>
        </p:nvSpPr>
        <p:spPr>
          <a:xfrm>
            <a:off x="2300733" y="6771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Kreis"/>
          <p:cNvSpPr/>
          <p:nvPr/>
        </p:nvSpPr>
        <p:spPr>
          <a:xfrm>
            <a:off x="1894333" y="5882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Kreis"/>
          <p:cNvSpPr/>
          <p:nvPr/>
        </p:nvSpPr>
        <p:spPr>
          <a:xfrm>
            <a:off x="2846833" y="77743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Kreis"/>
          <p:cNvSpPr/>
          <p:nvPr/>
        </p:nvSpPr>
        <p:spPr>
          <a:xfrm>
            <a:off x="941833" y="40942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55" name="Verbindungslinie"/>
          <p:cNvCxnSpPr>
            <a:cxnSpLocks/>
            <a:stCxn id="649" idx="7"/>
            <a:endCxn id="654" idx="2"/>
          </p:cNvCxnSpPr>
          <p:nvPr/>
        </p:nvCxnSpPr>
        <p:spPr>
          <a:xfrm flipV="1">
            <a:off x="1362258" y="3491512"/>
            <a:ext cx="3076350" cy="1634293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6" name="Verbindungslinie"/>
          <p:cNvCxnSpPr>
            <a:cxnSpLocks/>
            <a:stCxn id="648" idx="7"/>
          </p:cNvCxnSpPr>
          <p:nvPr/>
        </p:nvCxnSpPr>
        <p:spPr>
          <a:xfrm flipV="1">
            <a:off x="1362258" y="3766528"/>
            <a:ext cx="3076350" cy="2600950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7" name="Verbindungslinie"/>
          <p:cNvCxnSpPr>
            <a:cxnSpLocks/>
            <a:stCxn id="650" idx="7"/>
            <a:endCxn id="654" idx="3"/>
          </p:cNvCxnSpPr>
          <p:nvPr/>
        </p:nvCxnSpPr>
        <p:spPr>
          <a:xfrm flipV="1">
            <a:off x="2835458" y="4333982"/>
            <a:ext cx="1952112" cy="252879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8" name="Verbindungslinie"/>
          <p:cNvCxnSpPr>
            <a:cxnSpLocks/>
            <a:stCxn id="651" idx="7"/>
          </p:cNvCxnSpPr>
          <p:nvPr/>
        </p:nvCxnSpPr>
        <p:spPr>
          <a:xfrm flipV="1">
            <a:off x="2429058" y="4008102"/>
            <a:ext cx="2112462" cy="196567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9" name="Verbindungslinie"/>
          <p:cNvCxnSpPr>
            <a:cxnSpLocks/>
            <a:stCxn id="652" idx="7"/>
          </p:cNvCxnSpPr>
          <p:nvPr/>
        </p:nvCxnSpPr>
        <p:spPr>
          <a:xfrm flipV="1">
            <a:off x="3381558" y="4521200"/>
            <a:ext cx="1682139" cy="3344878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60" name="Verbindungslinie"/>
          <p:cNvCxnSpPr>
            <a:cxnSpLocks/>
            <a:stCxn id="653" idx="6"/>
          </p:cNvCxnSpPr>
          <p:nvPr/>
        </p:nvCxnSpPr>
        <p:spPr>
          <a:xfrm flipV="1">
            <a:off x="1568302" y="3309069"/>
            <a:ext cx="2856509" cy="109842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sp>
        <p:nvSpPr>
          <p:cNvPr id="661" name="MQTT publish/subscribe"/>
          <p:cNvSpPr txBox="1"/>
          <p:nvPr/>
        </p:nvSpPr>
        <p:spPr>
          <a:xfrm>
            <a:off x="919131" y="2845767"/>
            <a:ext cx="290707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MQTT publish/subscribe</a:t>
            </a:r>
          </a:p>
        </p:txBody>
      </p:sp>
      <p:sp>
        <p:nvSpPr>
          <p:cNvPr id="662" name="Endpoints"/>
          <p:cNvSpPr txBox="1"/>
          <p:nvPr/>
        </p:nvSpPr>
        <p:spPr>
          <a:xfrm>
            <a:off x="311869" y="7433709"/>
            <a:ext cx="18863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02267"/>
                </a:solidFill>
              </a:defRPr>
            </a:lvl1pPr>
          </a:lstStyle>
          <a:p>
            <a:r>
              <a:t>Endpoints</a:t>
            </a:r>
          </a:p>
        </p:txBody>
      </p:sp>
      <p:pic>
        <p:nvPicPr>
          <p:cNvPr id="673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17" y="7884969"/>
            <a:ext cx="4191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Form"/>
          <p:cNvSpPr/>
          <p:nvPr/>
        </p:nvSpPr>
        <p:spPr>
          <a:xfrm>
            <a:off x="11217244" y="3229291"/>
            <a:ext cx="1083067" cy="110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Backends"/>
          <p:cNvSpPr txBox="1"/>
          <p:nvPr/>
        </p:nvSpPr>
        <p:spPr>
          <a:xfrm>
            <a:off x="10946547" y="4318000"/>
            <a:ext cx="108095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Backends</a:t>
            </a:r>
          </a:p>
        </p:txBody>
      </p:sp>
      <p:cxnSp>
        <p:nvCxnSpPr>
          <p:cNvPr id="676" name="Verbindungslinie"/>
          <p:cNvCxnSpPr>
            <a:cxnSpLocks/>
            <a:stCxn id="654" idx="6"/>
            <a:endCxn id="677" idx="2"/>
          </p:cNvCxnSpPr>
          <p:nvPr/>
        </p:nvCxnSpPr>
        <p:spPr>
          <a:xfrm flipV="1">
            <a:off x="6821471" y="3461718"/>
            <a:ext cx="1663414" cy="29794"/>
          </a:xfrm>
          <a:prstGeom prst="straightConnector1">
            <a:avLst/>
          </a:prstGeom>
          <a:ln w="25400">
            <a:solidFill>
              <a:srgbClr val="2AA9DC"/>
            </a:solidFill>
            <a:miter lim="400000"/>
            <a:headEnd type="triangle"/>
            <a:tailEnd type="triangle"/>
          </a:ln>
        </p:spPr>
      </p:cxnSp>
      <p:sp>
        <p:nvSpPr>
          <p:cNvPr id="677" name="Kreis"/>
          <p:cNvSpPr/>
          <p:nvPr/>
        </p:nvSpPr>
        <p:spPr>
          <a:xfrm>
            <a:off x="8484885" y="3125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78" name="Microservices"/>
          <p:cNvSpPr txBox="1"/>
          <p:nvPr/>
        </p:nvSpPr>
        <p:spPr>
          <a:xfrm>
            <a:off x="8015308" y="3818245"/>
            <a:ext cx="16122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Microservices</a:t>
            </a:r>
          </a:p>
        </p:txBody>
      </p:sp>
      <p:cxnSp>
        <p:nvCxnSpPr>
          <p:cNvPr id="679" name="Verbindungslinie"/>
          <p:cNvCxnSpPr>
            <a:cxnSpLocks/>
            <a:stCxn id="677" idx="6"/>
          </p:cNvCxnSpPr>
          <p:nvPr/>
        </p:nvCxnSpPr>
        <p:spPr>
          <a:xfrm flipV="1">
            <a:off x="9157987" y="3459529"/>
            <a:ext cx="1435312" cy="2189"/>
          </a:xfrm>
          <a:prstGeom prst="straightConnector1">
            <a:avLst/>
          </a:prstGeom>
          <a:ln w="25400">
            <a:solidFill>
              <a:srgbClr val="009CD1"/>
            </a:solidFill>
            <a:miter lim="400000"/>
            <a:headEnd type="triangle"/>
            <a:tailEnd type="triangle"/>
          </a:ln>
        </p:spPr>
      </p:cxnSp>
      <p:sp>
        <p:nvSpPr>
          <p:cNvPr id="680" name="AMQP"/>
          <p:cNvSpPr txBox="1"/>
          <p:nvPr/>
        </p:nvSpPr>
        <p:spPr>
          <a:xfrm>
            <a:off x="7253984" y="2927421"/>
            <a:ext cx="89124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</a:t>
            </a:r>
          </a:p>
        </p:txBody>
      </p:sp>
      <p:pic>
        <p:nvPicPr>
          <p:cNvPr id="681" name="Bild" descr="Bild"/>
          <p:cNvPicPr>
            <a:picLocks noChangeAspect="1"/>
          </p:cNvPicPr>
          <p:nvPr/>
        </p:nvPicPr>
        <p:blipFill>
          <a:blip r:embed="rId4"/>
          <a:srcRect l="11999" t="10395" r="12030" b="9700"/>
          <a:stretch>
            <a:fillRect/>
          </a:stretch>
        </p:blipFill>
        <p:spPr>
          <a:xfrm>
            <a:off x="8622205" y="3239467"/>
            <a:ext cx="398463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599" extrusionOk="0">
                <a:moveTo>
                  <a:pt x="10726" y="0"/>
                </a:moveTo>
                <a:cubicBezTo>
                  <a:pt x="10125" y="0"/>
                  <a:pt x="5" y="4612"/>
                  <a:pt x="0" y="4888"/>
                </a:cubicBezTo>
                <a:cubicBezTo>
                  <a:pt x="-3" y="5020"/>
                  <a:pt x="2252" y="6160"/>
                  <a:pt x="5011" y="7424"/>
                </a:cubicBezTo>
                <a:cubicBezTo>
                  <a:pt x="7770" y="8689"/>
                  <a:pt x="10310" y="9734"/>
                  <a:pt x="10662" y="9736"/>
                </a:cubicBezTo>
                <a:cubicBezTo>
                  <a:pt x="11429" y="9739"/>
                  <a:pt x="21421" y="5232"/>
                  <a:pt x="21410" y="4888"/>
                </a:cubicBezTo>
                <a:cubicBezTo>
                  <a:pt x="21401" y="4610"/>
                  <a:pt x="11325" y="0"/>
                  <a:pt x="10726" y="0"/>
                </a:cubicBezTo>
                <a:close/>
                <a:moveTo>
                  <a:pt x="2580" y="9511"/>
                </a:moveTo>
                <a:cubicBezTo>
                  <a:pt x="2075" y="9511"/>
                  <a:pt x="0" y="10563"/>
                  <a:pt x="0" y="10820"/>
                </a:cubicBezTo>
                <a:cubicBezTo>
                  <a:pt x="0" y="10942"/>
                  <a:pt x="632" y="11318"/>
                  <a:pt x="1407" y="11658"/>
                </a:cubicBezTo>
                <a:cubicBezTo>
                  <a:pt x="2182" y="11999"/>
                  <a:pt x="4547" y="13068"/>
                  <a:pt x="6653" y="14031"/>
                </a:cubicBezTo>
                <a:cubicBezTo>
                  <a:pt x="8758" y="14994"/>
                  <a:pt x="10578" y="15791"/>
                  <a:pt x="10705" y="15790"/>
                </a:cubicBezTo>
                <a:cubicBezTo>
                  <a:pt x="11134" y="15787"/>
                  <a:pt x="21286" y="11074"/>
                  <a:pt x="21367" y="10840"/>
                </a:cubicBezTo>
                <a:cubicBezTo>
                  <a:pt x="21411" y="10713"/>
                  <a:pt x="20884" y="10347"/>
                  <a:pt x="20194" y="10022"/>
                </a:cubicBezTo>
                <a:cubicBezTo>
                  <a:pt x="18701" y="9320"/>
                  <a:pt x="18874" y="9272"/>
                  <a:pt x="14287" y="11392"/>
                </a:cubicBezTo>
                <a:cubicBezTo>
                  <a:pt x="12603" y="12171"/>
                  <a:pt x="11001" y="12824"/>
                  <a:pt x="10726" y="12824"/>
                </a:cubicBezTo>
                <a:cubicBezTo>
                  <a:pt x="10451" y="12824"/>
                  <a:pt x="8575" y="12074"/>
                  <a:pt x="6568" y="11167"/>
                </a:cubicBezTo>
                <a:cubicBezTo>
                  <a:pt x="4560" y="10261"/>
                  <a:pt x="2767" y="9511"/>
                  <a:pt x="2580" y="9511"/>
                </a:cubicBezTo>
                <a:close/>
                <a:moveTo>
                  <a:pt x="2687" y="15299"/>
                </a:moveTo>
                <a:lnTo>
                  <a:pt x="1706" y="15667"/>
                </a:lnTo>
                <a:cubicBezTo>
                  <a:pt x="401" y="16145"/>
                  <a:pt x="-179" y="16560"/>
                  <a:pt x="106" y="16833"/>
                </a:cubicBezTo>
                <a:cubicBezTo>
                  <a:pt x="230" y="16952"/>
                  <a:pt x="2560" y="18077"/>
                  <a:pt x="5288" y="19328"/>
                </a:cubicBezTo>
                <a:cubicBezTo>
                  <a:pt x="8016" y="20579"/>
                  <a:pt x="10457" y="21600"/>
                  <a:pt x="10705" y="21599"/>
                </a:cubicBezTo>
                <a:cubicBezTo>
                  <a:pt x="11408" y="21594"/>
                  <a:pt x="21303" y="16993"/>
                  <a:pt x="21303" y="16669"/>
                </a:cubicBezTo>
                <a:cubicBezTo>
                  <a:pt x="21303" y="16512"/>
                  <a:pt x="20714" y="16125"/>
                  <a:pt x="20002" y="15831"/>
                </a:cubicBezTo>
                <a:lnTo>
                  <a:pt x="18723" y="15299"/>
                </a:lnTo>
                <a:lnTo>
                  <a:pt x="15503" y="16751"/>
                </a:lnTo>
                <a:cubicBezTo>
                  <a:pt x="13734" y="17551"/>
                  <a:pt x="11907" y="18350"/>
                  <a:pt x="11451" y="18531"/>
                </a:cubicBezTo>
                <a:lnTo>
                  <a:pt x="10619" y="18858"/>
                </a:lnTo>
                <a:lnTo>
                  <a:pt x="6653" y="17078"/>
                </a:lnTo>
                <a:lnTo>
                  <a:pt x="2687" y="152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83" name="Bild" descr="Bil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3" y="6393253"/>
            <a:ext cx="384969" cy="3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Bild" descr="Bil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017" y="6000501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Bild" descr="Bil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67" y="5121678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Bild" descr="Bild"/>
          <p:cNvPicPr>
            <a:picLocks noChangeAspect="1"/>
          </p:cNvPicPr>
          <p:nvPr/>
        </p:nvPicPr>
        <p:blipFill>
          <a:blip r:embed="rId8"/>
          <a:srcRect l="3226" t="3162" r="3148" b="3189"/>
          <a:stretch>
            <a:fillRect/>
          </a:stretch>
        </p:blipFill>
        <p:spPr>
          <a:xfrm>
            <a:off x="1026581" y="417602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87" name="Bild" descr="Bild"/>
          <p:cNvPicPr>
            <a:picLocks noChangeAspect="1"/>
          </p:cNvPicPr>
          <p:nvPr/>
        </p:nvPicPr>
        <p:blipFill>
          <a:blip r:embed="rId8"/>
          <a:srcRect l="3226" t="3162" r="3148" b="3189"/>
          <a:stretch>
            <a:fillRect/>
          </a:stretch>
        </p:blipFill>
        <p:spPr>
          <a:xfrm>
            <a:off x="2385481" y="685789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3" name="Oval"/>
          <p:cNvSpPr/>
          <p:nvPr/>
        </p:nvSpPr>
        <p:spPr>
          <a:xfrm>
            <a:off x="11217393" y="3015028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RabbitMQ"/>
          <p:cNvSpPr txBox="1"/>
          <p:nvPr/>
        </p:nvSpPr>
        <p:spPr>
          <a:xfrm>
            <a:off x="4699555" y="2623517"/>
            <a:ext cx="183183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2AA9DC"/>
                </a:solidFill>
              </a:defRPr>
            </a:lvl1pPr>
          </a:lstStyle>
          <a:p>
            <a:r>
              <a:rPr dirty="0"/>
              <a:t>RabbitMQ</a:t>
            </a:r>
          </a:p>
        </p:txBody>
      </p:sp>
      <p:pic>
        <p:nvPicPr>
          <p:cNvPr id="695" name="Bild" descr="Bild"/>
          <p:cNvPicPr>
            <a:picLocks noChangeAspect="1"/>
          </p:cNvPicPr>
          <p:nvPr/>
        </p:nvPicPr>
        <p:blipFill>
          <a:blip r:embed="rId9"/>
          <a:srcRect l="1134" t="2658" r="3310" b="1726"/>
          <a:stretch>
            <a:fillRect/>
          </a:stretch>
        </p:blipFill>
        <p:spPr>
          <a:xfrm>
            <a:off x="5298162" y="3131507"/>
            <a:ext cx="634619" cy="635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90" extrusionOk="0">
                <a:moveTo>
                  <a:pt x="1445" y="0"/>
                </a:moveTo>
                <a:cubicBezTo>
                  <a:pt x="408" y="-8"/>
                  <a:pt x="149" y="81"/>
                  <a:pt x="81" y="338"/>
                </a:cubicBezTo>
                <a:cubicBezTo>
                  <a:pt x="41" y="490"/>
                  <a:pt x="3" y="5258"/>
                  <a:pt x="0" y="10930"/>
                </a:cubicBezTo>
                <a:cubicBezTo>
                  <a:pt x="-3" y="18403"/>
                  <a:pt x="30" y="21288"/>
                  <a:pt x="135" y="21414"/>
                </a:cubicBezTo>
                <a:cubicBezTo>
                  <a:pt x="255" y="21559"/>
                  <a:pt x="2096" y="21592"/>
                  <a:pt x="10776" y="21590"/>
                </a:cubicBezTo>
                <a:cubicBezTo>
                  <a:pt x="16540" y="21588"/>
                  <a:pt x="21318" y="21548"/>
                  <a:pt x="21403" y="21495"/>
                </a:cubicBezTo>
                <a:cubicBezTo>
                  <a:pt x="21523" y="21420"/>
                  <a:pt x="21587" y="18274"/>
                  <a:pt x="21592" y="15126"/>
                </a:cubicBezTo>
                <a:cubicBezTo>
                  <a:pt x="21597" y="11979"/>
                  <a:pt x="21537" y="8820"/>
                  <a:pt x="21417" y="8744"/>
                </a:cubicBezTo>
                <a:cubicBezTo>
                  <a:pt x="21321" y="8683"/>
                  <a:pt x="19483" y="8637"/>
                  <a:pt x="17325" y="8636"/>
                </a:cubicBezTo>
                <a:cubicBezTo>
                  <a:pt x="14390" y="8635"/>
                  <a:pt x="13341" y="8594"/>
                  <a:pt x="13180" y="8474"/>
                </a:cubicBezTo>
                <a:cubicBezTo>
                  <a:pt x="12986" y="8331"/>
                  <a:pt x="12966" y="7888"/>
                  <a:pt x="12936" y="4210"/>
                </a:cubicBezTo>
                <a:lnTo>
                  <a:pt x="12909" y="108"/>
                </a:lnTo>
                <a:lnTo>
                  <a:pt x="10843" y="108"/>
                </a:lnTo>
                <a:lnTo>
                  <a:pt x="8791" y="108"/>
                </a:lnTo>
                <a:lnTo>
                  <a:pt x="8764" y="4143"/>
                </a:lnTo>
                <a:cubicBezTo>
                  <a:pt x="8734" y="7670"/>
                  <a:pt x="8705" y="8203"/>
                  <a:pt x="8521" y="8407"/>
                </a:cubicBezTo>
                <a:cubicBezTo>
                  <a:pt x="8204" y="8756"/>
                  <a:pt x="4895" y="8756"/>
                  <a:pt x="4578" y="8407"/>
                </a:cubicBezTo>
                <a:cubicBezTo>
                  <a:pt x="4394" y="8203"/>
                  <a:pt x="4365" y="7670"/>
                  <a:pt x="4335" y="4143"/>
                </a:cubicBezTo>
                <a:lnTo>
                  <a:pt x="4308" y="108"/>
                </a:lnTo>
                <a:lnTo>
                  <a:pt x="2755" y="41"/>
                </a:lnTo>
                <a:cubicBezTo>
                  <a:pt x="2215" y="18"/>
                  <a:pt x="1791" y="3"/>
                  <a:pt x="1445" y="0"/>
                </a:cubicBezTo>
                <a:close/>
                <a:moveTo>
                  <a:pt x="15043" y="12994"/>
                </a:moveTo>
                <a:cubicBezTo>
                  <a:pt x="15964" y="12990"/>
                  <a:pt x="16902" y="13033"/>
                  <a:pt x="17082" y="13129"/>
                </a:cubicBezTo>
                <a:cubicBezTo>
                  <a:pt x="17310" y="13251"/>
                  <a:pt x="17339" y="13421"/>
                  <a:pt x="17339" y="15099"/>
                </a:cubicBezTo>
                <a:cubicBezTo>
                  <a:pt x="17339" y="16352"/>
                  <a:pt x="17282" y="16978"/>
                  <a:pt x="17176" y="17083"/>
                </a:cubicBezTo>
                <a:cubicBezTo>
                  <a:pt x="17071" y="17189"/>
                  <a:pt x="16427" y="17231"/>
                  <a:pt x="15124" y="17231"/>
                </a:cubicBezTo>
                <a:cubicBezTo>
                  <a:pt x="13381" y="17231"/>
                  <a:pt x="13221" y="17217"/>
                  <a:pt x="13099" y="16988"/>
                </a:cubicBezTo>
                <a:cubicBezTo>
                  <a:pt x="12907" y="16630"/>
                  <a:pt x="12931" y="13351"/>
                  <a:pt x="13126" y="13156"/>
                </a:cubicBezTo>
                <a:cubicBezTo>
                  <a:pt x="13223" y="13059"/>
                  <a:pt x="14122" y="12999"/>
                  <a:pt x="15043" y="1299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6" name="Message broker"/>
          <p:cNvSpPr txBox="1"/>
          <p:nvPr/>
        </p:nvSpPr>
        <p:spPr>
          <a:xfrm>
            <a:off x="4614676" y="3690317"/>
            <a:ext cx="20015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2AA9DC"/>
                </a:solidFill>
              </a:defRPr>
            </a:lvl1pPr>
          </a:lstStyle>
          <a:p>
            <a:r>
              <a:rPr dirty="0"/>
              <a:t>Message broker</a:t>
            </a:r>
          </a:p>
        </p:txBody>
      </p:sp>
      <p:sp>
        <p:nvSpPr>
          <p:cNvPr id="697" name="Abgerundetes Rechteck"/>
          <p:cNvSpPr/>
          <p:nvPr/>
        </p:nvSpPr>
        <p:spPr>
          <a:xfrm>
            <a:off x="3986875" y="1993289"/>
            <a:ext cx="8726447" cy="2936857"/>
          </a:xfrm>
          <a:prstGeom prst="roundRect">
            <a:avLst>
              <a:gd name="adj" fmla="val 10756"/>
            </a:avLst>
          </a:prstGeom>
          <a:ln w="127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698" name="Bild" descr="Bil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5527" y="1334001"/>
            <a:ext cx="1424621" cy="128266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99" name="Bild" descr="Bil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8109" y="6841307"/>
            <a:ext cx="1421717" cy="132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Bild" descr="Bil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5251" y="7143791"/>
            <a:ext cx="1495411" cy="149541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User"/>
          <p:cNvSpPr txBox="1"/>
          <p:nvPr/>
        </p:nvSpPr>
        <p:spPr>
          <a:xfrm>
            <a:off x="11545603" y="8122549"/>
            <a:ext cx="7547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User</a:t>
            </a:r>
          </a:p>
        </p:txBody>
      </p:sp>
      <p:sp>
        <p:nvSpPr>
          <p:cNvPr id="713" name="Verbindungslinie"/>
          <p:cNvSpPr/>
          <p:nvPr/>
        </p:nvSpPr>
        <p:spPr>
          <a:xfrm>
            <a:off x="10161611" y="5118854"/>
            <a:ext cx="1250978" cy="172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2540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703" name="HTML &amp;…"/>
          <p:cNvSpPr txBox="1"/>
          <p:nvPr/>
        </p:nvSpPr>
        <p:spPr>
          <a:xfrm>
            <a:off x="11043481" y="5454560"/>
            <a:ext cx="10884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878787"/>
                </a:solidFill>
              </a:defRPr>
            </a:pPr>
            <a:r>
              <a:rPr lang="fr-CH" dirty="0"/>
              <a:t>HTTP</a:t>
            </a:r>
            <a:r>
              <a:rPr dirty="0"/>
              <a:t> &amp;</a:t>
            </a:r>
          </a:p>
          <a:p>
            <a:pPr algn="l">
              <a:defRPr sz="1800">
                <a:solidFill>
                  <a:srgbClr val="878787"/>
                </a:solidFill>
              </a:defRPr>
            </a:pPr>
            <a:r>
              <a:rPr dirty="0"/>
              <a:t>  REST API</a:t>
            </a:r>
          </a:p>
        </p:txBody>
      </p:sp>
      <p:sp>
        <p:nvSpPr>
          <p:cNvPr id="707" name="Kreis"/>
          <p:cNvSpPr/>
          <p:nvPr/>
        </p:nvSpPr>
        <p:spPr>
          <a:xfrm>
            <a:off x="9389817" y="4638294"/>
            <a:ext cx="673101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708" name="Kreis"/>
          <p:cNvSpPr/>
          <p:nvPr/>
        </p:nvSpPr>
        <p:spPr>
          <a:xfrm>
            <a:off x="9505061" y="4642373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709" name="Bild" descr="Bild"/>
          <p:cNvPicPr>
            <a:picLocks noChangeAspect="1"/>
          </p:cNvPicPr>
          <p:nvPr/>
        </p:nvPicPr>
        <p:blipFill>
          <a:blip r:embed="rId13">
            <a:alphaModFix amt="83050"/>
          </a:blip>
          <a:stretch>
            <a:fillRect/>
          </a:stretch>
        </p:blipFill>
        <p:spPr>
          <a:xfrm>
            <a:off x="9606661" y="4743973"/>
            <a:ext cx="469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REST Proxy"/>
          <p:cNvSpPr txBox="1"/>
          <p:nvPr/>
        </p:nvSpPr>
        <p:spPr>
          <a:xfrm>
            <a:off x="8886221" y="5309218"/>
            <a:ext cx="191077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rPr dirty="0"/>
              <a:t>REST </a:t>
            </a:r>
            <a:r>
              <a:rPr lang="fr-CH" dirty="0"/>
              <a:t>Controller</a:t>
            </a:r>
            <a:endParaRPr dirty="0"/>
          </a:p>
        </p:txBody>
      </p:sp>
      <p:cxnSp>
        <p:nvCxnSpPr>
          <p:cNvPr id="711" name="Verbindungslinie"/>
          <p:cNvCxnSpPr>
            <a:cxnSpLocks/>
            <a:endCxn id="707" idx="2"/>
          </p:cNvCxnSpPr>
          <p:nvPr/>
        </p:nvCxnSpPr>
        <p:spPr>
          <a:xfrm>
            <a:off x="6708244" y="3962422"/>
            <a:ext cx="2681573" cy="1012423"/>
          </a:xfrm>
          <a:prstGeom prst="straightConnector1">
            <a:avLst/>
          </a:prstGeom>
          <a:ln w="2540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712" name="AMQP RPC"/>
          <p:cNvSpPr txBox="1"/>
          <p:nvPr/>
        </p:nvSpPr>
        <p:spPr>
          <a:xfrm rot="1230000">
            <a:off x="7533816" y="4079120"/>
            <a:ext cx="809517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>
                <a:solidFill>
                  <a:srgbClr val="009A6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</a:t>
            </a:r>
          </a:p>
        </p:txBody>
      </p:sp>
      <p:sp>
        <p:nvSpPr>
          <p:cNvPr id="654" name="Kreis"/>
          <p:cNvSpPr/>
          <p:nvPr/>
        </p:nvSpPr>
        <p:spPr>
          <a:xfrm>
            <a:off x="4438608" y="2300080"/>
            <a:ext cx="2382863" cy="2382864"/>
          </a:xfrm>
          <a:prstGeom prst="ellipse">
            <a:avLst/>
          </a:prstGeom>
          <a:ln w="25400">
            <a:solidFill>
              <a:srgbClr val="2AA9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D54983"/>
                </a:solidFill>
              </a:defRPr>
            </a:pPr>
            <a:endParaRPr/>
          </a:p>
        </p:txBody>
      </p:sp>
      <p:pic>
        <p:nvPicPr>
          <p:cNvPr id="1034" name="Picture 10" descr="https://upload.wikimedia.org/wikipedia/commons/thumb/4/44/Spring_Framework_Logo_2018.svg/1280px-Spring_Framework_Logo_2018.svg.png">
            <a:extLst>
              <a:ext uri="{FF2B5EF4-FFF2-40B4-BE49-F238E27FC236}">
                <a16:creationId xmlns:a16="http://schemas.microsoft.com/office/drawing/2014/main" id="{E397DCFD-48AD-4319-B597-9B679BACF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32"/>
          <a:stretch/>
        </p:blipFill>
        <p:spPr bwMode="auto">
          <a:xfrm>
            <a:off x="9157987" y="3496257"/>
            <a:ext cx="448674" cy="3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9" name="Bild" descr="Bil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7619" y="7143791"/>
            <a:ext cx="469901" cy="4699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9" name="Verbindungslinie">
            <a:extLst>
              <a:ext uri="{FF2B5EF4-FFF2-40B4-BE49-F238E27FC236}">
                <a16:creationId xmlns:a16="http://schemas.microsoft.com/office/drawing/2014/main" id="{F68B2DA1-6C72-4747-9108-60F40CB63A78}"/>
              </a:ext>
            </a:extLst>
          </p:cNvPr>
          <p:cNvCxnSpPr>
            <a:cxnSpLocks/>
            <a:endCxn id="699" idx="1"/>
          </p:cNvCxnSpPr>
          <p:nvPr/>
        </p:nvCxnSpPr>
        <p:spPr>
          <a:xfrm>
            <a:off x="6482373" y="4404734"/>
            <a:ext cx="4225736" cy="3099989"/>
          </a:xfrm>
          <a:prstGeom prst="straightConnector1">
            <a:avLst/>
          </a:prstGeom>
          <a:ln w="2540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61" name="MQTT publish/subscribe">
            <a:extLst>
              <a:ext uri="{FF2B5EF4-FFF2-40B4-BE49-F238E27FC236}">
                <a16:creationId xmlns:a16="http://schemas.microsoft.com/office/drawing/2014/main" id="{5824BBCF-98F7-4CBE-A348-C04ED3134DC1}"/>
              </a:ext>
            </a:extLst>
          </p:cNvPr>
          <p:cNvSpPr txBox="1"/>
          <p:nvPr/>
        </p:nvSpPr>
        <p:spPr>
          <a:xfrm rot="2150900">
            <a:off x="7114053" y="5762439"/>
            <a:ext cx="212558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009A65"/>
                </a:solidFill>
              </a:rPr>
              <a:t>MQTT </a:t>
            </a:r>
            <a:endParaRPr lang="fr-CH" dirty="0">
              <a:solidFill>
                <a:srgbClr val="009A65"/>
              </a:solidFill>
            </a:endParaRPr>
          </a:p>
          <a:p>
            <a:r>
              <a:rPr dirty="0">
                <a:solidFill>
                  <a:srgbClr val="009A65"/>
                </a:solidFill>
              </a:rPr>
              <a:t>publish/subscribe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064937A8-2C7C-4E75-9127-21A05FE7A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0"/>
          <a:stretch/>
        </p:blipFill>
        <p:spPr bwMode="auto">
          <a:xfrm>
            <a:off x="11580636" y="3524145"/>
            <a:ext cx="364182" cy="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653B-B488-4F11-89DB-F78A9427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</p:spPr>
        <p:txBody>
          <a:bodyPr>
            <a:normAutofit fontScale="90000"/>
          </a:bodyPr>
          <a:lstStyle/>
          <a:p>
            <a:pPr algn="l"/>
            <a:r>
              <a:rPr lang="fr-CH" sz="4800" dirty="0" err="1">
                <a:solidFill>
                  <a:sysClr val="windowText" lastClr="000000"/>
                </a:solidFill>
              </a:rPr>
              <a:t>Core</a:t>
            </a:r>
            <a:r>
              <a:rPr lang="fr-CH" sz="4800" dirty="0">
                <a:solidFill>
                  <a:sysClr val="windowText" lastClr="000000"/>
                </a:solidFill>
              </a:rPr>
              <a:t> messaging </a:t>
            </a:r>
            <a:r>
              <a:rPr lang="fr-CH" sz="4800" dirty="0" err="1">
                <a:solidFill>
                  <a:sysClr val="windowText" lastClr="000000"/>
                </a:solidFill>
              </a:rPr>
              <a:t>linked</a:t>
            </a:r>
            <a:r>
              <a:rPr lang="fr-CH" sz="4800" dirty="0">
                <a:solidFill>
                  <a:sysClr val="windowText" lastClr="000000"/>
                </a:solidFill>
              </a:rPr>
              <a:t> architecture</a:t>
            </a:r>
            <a:endParaRPr lang="fr-CH" sz="3600" dirty="0">
              <a:solidFill>
                <a:sysClr val="windowText" lastClr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CA92F-657D-4AE3-A574-7B554E4F72E2}"/>
              </a:ext>
            </a:extLst>
          </p:cNvPr>
          <p:cNvGrpSpPr/>
          <p:nvPr/>
        </p:nvGrpSpPr>
        <p:grpSpPr>
          <a:xfrm>
            <a:off x="66470" y="2243353"/>
            <a:ext cx="12582730" cy="7256247"/>
            <a:chOff x="-6204887" y="-15102389"/>
            <a:chExt cx="24616181" cy="14195734"/>
          </a:xfrm>
        </p:grpSpPr>
        <p:sp>
          <p:nvSpPr>
            <p:cNvPr id="12" name="Endpoint">
              <a:extLst>
                <a:ext uri="{FF2B5EF4-FFF2-40B4-BE49-F238E27FC236}">
                  <a16:creationId xmlns:a16="http://schemas.microsoft.com/office/drawing/2014/main" id="{E89E0CA5-858C-48D9-BECD-782AAB844548}"/>
                </a:ext>
              </a:extLst>
            </p:cNvPr>
            <p:cNvSpPr/>
            <p:nvPr/>
          </p:nvSpPr>
          <p:spPr>
            <a:xfrm>
              <a:off x="-6204887" y="-9211325"/>
              <a:ext cx="2317913" cy="2317915"/>
            </a:xfrm>
            <a:prstGeom prst="ellipse">
              <a:avLst/>
            </a:prstGeom>
            <a:noFill/>
            <a:ln w="38100">
              <a:solidFill>
                <a:srgbClr val="D02267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4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sp>
          <p:nvSpPr>
            <p:cNvPr id="13" name="X">
              <a:extLst>
                <a:ext uri="{FF2B5EF4-FFF2-40B4-BE49-F238E27FC236}">
                  <a16:creationId xmlns:a16="http://schemas.microsoft.com/office/drawing/2014/main" id="{26BF7C68-D4FA-4FAC-9D38-75540BBD2BE1}"/>
                </a:ext>
              </a:extLst>
            </p:cNvPr>
            <p:cNvSpPr/>
            <p:nvPr/>
          </p:nvSpPr>
          <p:spPr>
            <a:xfrm>
              <a:off x="-495689" y="-6893410"/>
              <a:ext cx="1271994" cy="636718"/>
            </a:xfrm>
            <a:prstGeom prst="ellipse">
              <a:avLst/>
            </a:prstGeom>
            <a:solidFill>
              <a:srgbClr val="2AA9D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rPr sz="1050"/>
                <a:t>X</a:t>
              </a:r>
            </a:p>
          </p:txBody>
        </p:sp>
        <p:sp>
          <p:nvSpPr>
            <p:cNvPr id="14" name="Exchanges">
              <a:extLst>
                <a:ext uri="{FF2B5EF4-FFF2-40B4-BE49-F238E27FC236}">
                  <a16:creationId xmlns:a16="http://schemas.microsoft.com/office/drawing/2014/main" id="{53096CE0-B035-46AB-A128-AFFF05FBCB1D}"/>
                </a:ext>
              </a:extLst>
            </p:cNvPr>
            <p:cNvSpPr txBox="1"/>
            <p:nvPr/>
          </p:nvSpPr>
          <p:spPr>
            <a:xfrm>
              <a:off x="-779502" y="-7309345"/>
              <a:ext cx="1881618" cy="14651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2AA9DC"/>
                  </a:solidFill>
                </a:defRPr>
              </a:lvl1pPr>
            </a:lstStyle>
            <a:p>
              <a:r>
                <a:rPr lang="fr-CH" sz="1050" dirty="0"/>
                <a:t>Type: Topic</a:t>
              </a:r>
            </a:p>
            <a:p>
              <a:endParaRPr lang="fr-CH" sz="1050" dirty="0"/>
            </a:p>
            <a:p>
              <a:endParaRPr lang="fr-CH" sz="1050" dirty="0"/>
            </a:p>
            <a:p>
              <a:r>
                <a:rPr lang="fr-CH" sz="1050" dirty="0"/>
                <a:t>Value: </a:t>
              </a:r>
              <a:r>
                <a:rPr lang="fr-CH" sz="1050" dirty="0" err="1"/>
                <a:t>amq.topic</a:t>
              </a:r>
              <a:endParaRPr sz="1050" dirty="0"/>
            </a:p>
          </p:txBody>
        </p:sp>
        <p:sp>
          <p:nvSpPr>
            <p:cNvPr id="15" name="X">
              <a:extLst>
                <a:ext uri="{FF2B5EF4-FFF2-40B4-BE49-F238E27FC236}">
                  <a16:creationId xmlns:a16="http://schemas.microsoft.com/office/drawing/2014/main" id="{B8E27F8E-E6A1-4A41-B75B-D202A45EB5E2}"/>
                </a:ext>
              </a:extLst>
            </p:cNvPr>
            <p:cNvSpPr/>
            <p:nvPr/>
          </p:nvSpPr>
          <p:spPr>
            <a:xfrm>
              <a:off x="-495690" y="-10648556"/>
              <a:ext cx="1271994" cy="636718"/>
            </a:xfrm>
            <a:prstGeom prst="ellipse">
              <a:avLst/>
            </a:prstGeom>
            <a:solidFill>
              <a:srgbClr val="2AA9D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rPr sz="1050"/>
                <a:t>X</a:t>
              </a:r>
            </a:p>
          </p:txBody>
        </p:sp>
        <p:sp>
          <p:nvSpPr>
            <p:cNvPr id="16" name="Exchanges">
              <a:extLst>
                <a:ext uri="{FF2B5EF4-FFF2-40B4-BE49-F238E27FC236}">
                  <a16:creationId xmlns:a16="http://schemas.microsoft.com/office/drawing/2014/main" id="{A48DEFEC-E0EF-41B3-A284-2B102B479FC4}"/>
                </a:ext>
              </a:extLst>
            </p:cNvPr>
            <p:cNvSpPr txBox="1"/>
            <p:nvPr/>
          </p:nvSpPr>
          <p:spPr>
            <a:xfrm>
              <a:off x="-933493" y="-11066736"/>
              <a:ext cx="2239125" cy="14651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2AA9DC"/>
                  </a:solidFill>
                </a:defRPr>
              </a:lvl1pPr>
            </a:lstStyle>
            <a:p>
              <a:r>
                <a:rPr lang="fr-CH" sz="1050" dirty="0"/>
                <a:t>Type: </a:t>
              </a:r>
              <a:r>
                <a:rPr lang="fr-CH" sz="1050" dirty="0" err="1"/>
                <a:t>Fanout</a:t>
              </a:r>
              <a:endParaRPr lang="fr-CH" sz="1050" dirty="0"/>
            </a:p>
            <a:p>
              <a:endParaRPr lang="fr-CH" sz="1050" dirty="0"/>
            </a:p>
            <a:p>
              <a:endParaRPr lang="fr-CH" sz="1050" dirty="0"/>
            </a:p>
            <a:p>
              <a:r>
                <a:rPr lang="fr-CH" sz="1050" dirty="0"/>
                <a:t>Value: </a:t>
              </a:r>
              <a:r>
                <a:rPr lang="fr-CH" sz="1050" dirty="0" err="1"/>
                <a:t>auhentication</a:t>
              </a:r>
              <a:endParaRPr sz="1050" dirty="0"/>
            </a:p>
          </p:txBody>
        </p:sp>
        <p:pic>
          <p:nvPicPr>
            <p:cNvPr id="17" name="Bild" descr="Bild">
              <a:extLst>
                <a:ext uri="{FF2B5EF4-FFF2-40B4-BE49-F238E27FC236}">
                  <a16:creationId xmlns:a16="http://schemas.microsoft.com/office/drawing/2014/main" id="{31EB3126-8ACE-45A6-8CA3-F3B0D7B1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34" t="2658" r="3310" b="1726"/>
            <a:stretch>
              <a:fillRect/>
            </a:stretch>
          </p:blipFill>
          <p:spPr>
            <a:xfrm>
              <a:off x="-331136" y="-13906373"/>
              <a:ext cx="634619" cy="635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90" extrusionOk="0">
                  <a:moveTo>
                    <a:pt x="1445" y="0"/>
                  </a:moveTo>
                  <a:cubicBezTo>
                    <a:pt x="408" y="-8"/>
                    <a:pt x="149" y="81"/>
                    <a:pt x="81" y="338"/>
                  </a:cubicBezTo>
                  <a:cubicBezTo>
                    <a:pt x="41" y="490"/>
                    <a:pt x="3" y="5258"/>
                    <a:pt x="0" y="10930"/>
                  </a:cubicBezTo>
                  <a:cubicBezTo>
                    <a:pt x="-3" y="18403"/>
                    <a:pt x="30" y="21288"/>
                    <a:pt x="135" y="21414"/>
                  </a:cubicBezTo>
                  <a:cubicBezTo>
                    <a:pt x="255" y="21559"/>
                    <a:pt x="2096" y="21592"/>
                    <a:pt x="10776" y="21590"/>
                  </a:cubicBezTo>
                  <a:cubicBezTo>
                    <a:pt x="16540" y="21588"/>
                    <a:pt x="21318" y="21548"/>
                    <a:pt x="21403" y="21495"/>
                  </a:cubicBezTo>
                  <a:cubicBezTo>
                    <a:pt x="21523" y="21420"/>
                    <a:pt x="21587" y="18274"/>
                    <a:pt x="21592" y="15126"/>
                  </a:cubicBezTo>
                  <a:cubicBezTo>
                    <a:pt x="21597" y="11979"/>
                    <a:pt x="21537" y="8820"/>
                    <a:pt x="21417" y="8744"/>
                  </a:cubicBezTo>
                  <a:cubicBezTo>
                    <a:pt x="21321" y="8683"/>
                    <a:pt x="19483" y="8637"/>
                    <a:pt x="17325" y="8636"/>
                  </a:cubicBezTo>
                  <a:cubicBezTo>
                    <a:pt x="14390" y="8635"/>
                    <a:pt x="13341" y="8594"/>
                    <a:pt x="13180" y="8474"/>
                  </a:cubicBezTo>
                  <a:cubicBezTo>
                    <a:pt x="12986" y="8331"/>
                    <a:pt x="12966" y="7888"/>
                    <a:pt x="12936" y="4210"/>
                  </a:cubicBezTo>
                  <a:lnTo>
                    <a:pt x="12909" y="108"/>
                  </a:lnTo>
                  <a:lnTo>
                    <a:pt x="10843" y="108"/>
                  </a:lnTo>
                  <a:lnTo>
                    <a:pt x="8791" y="108"/>
                  </a:lnTo>
                  <a:lnTo>
                    <a:pt x="8764" y="4143"/>
                  </a:lnTo>
                  <a:cubicBezTo>
                    <a:pt x="8734" y="7670"/>
                    <a:pt x="8705" y="8203"/>
                    <a:pt x="8521" y="8407"/>
                  </a:cubicBezTo>
                  <a:cubicBezTo>
                    <a:pt x="8204" y="8756"/>
                    <a:pt x="4895" y="8756"/>
                    <a:pt x="4578" y="8407"/>
                  </a:cubicBezTo>
                  <a:cubicBezTo>
                    <a:pt x="4394" y="8203"/>
                    <a:pt x="4365" y="7670"/>
                    <a:pt x="4335" y="4143"/>
                  </a:cubicBezTo>
                  <a:lnTo>
                    <a:pt x="4308" y="108"/>
                  </a:lnTo>
                  <a:lnTo>
                    <a:pt x="2755" y="41"/>
                  </a:lnTo>
                  <a:cubicBezTo>
                    <a:pt x="2215" y="18"/>
                    <a:pt x="1791" y="3"/>
                    <a:pt x="1445" y="0"/>
                  </a:cubicBezTo>
                  <a:close/>
                  <a:moveTo>
                    <a:pt x="15043" y="12994"/>
                  </a:moveTo>
                  <a:cubicBezTo>
                    <a:pt x="15964" y="12990"/>
                    <a:pt x="16902" y="13033"/>
                    <a:pt x="17082" y="13129"/>
                  </a:cubicBezTo>
                  <a:cubicBezTo>
                    <a:pt x="17310" y="13251"/>
                    <a:pt x="17339" y="13421"/>
                    <a:pt x="17339" y="15099"/>
                  </a:cubicBezTo>
                  <a:cubicBezTo>
                    <a:pt x="17339" y="16352"/>
                    <a:pt x="17282" y="16978"/>
                    <a:pt x="17176" y="17083"/>
                  </a:cubicBezTo>
                  <a:cubicBezTo>
                    <a:pt x="17071" y="17189"/>
                    <a:pt x="16427" y="17231"/>
                    <a:pt x="15124" y="17231"/>
                  </a:cubicBezTo>
                  <a:cubicBezTo>
                    <a:pt x="13381" y="17231"/>
                    <a:pt x="13221" y="17217"/>
                    <a:pt x="13099" y="16988"/>
                  </a:cubicBezTo>
                  <a:cubicBezTo>
                    <a:pt x="12907" y="16630"/>
                    <a:pt x="12931" y="13351"/>
                    <a:pt x="13126" y="13156"/>
                  </a:cubicBezTo>
                  <a:cubicBezTo>
                    <a:pt x="13223" y="13059"/>
                    <a:pt x="14122" y="12999"/>
                    <a:pt x="15043" y="12994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8" name="Abgerundetes Rechteck">
              <a:extLst>
                <a:ext uri="{FF2B5EF4-FFF2-40B4-BE49-F238E27FC236}">
                  <a16:creationId xmlns:a16="http://schemas.microsoft.com/office/drawing/2014/main" id="{95ECA2D7-854B-44D9-BFD1-B769B51AAAD8}"/>
                </a:ext>
              </a:extLst>
            </p:cNvPr>
            <p:cNvSpPr/>
            <p:nvPr/>
          </p:nvSpPr>
          <p:spPr>
            <a:xfrm>
              <a:off x="-1394644" y="-13996807"/>
              <a:ext cx="9369626" cy="12604069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Message broker">
              <a:extLst>
                <a:ext uri="{FF2B5EF4-FFF2-40B4-BE49-F238E27FC236}">
                  <a16:creationId xmlns:a16="http://schemas.microsoft.com/office/drawing/2014/main" id="{AB5D22D9-4838-48EB-9403-071A90D6DFB1}"/>
                </a:ext>
              </a:extLst>
            </p:cNvPr>
            <p:cNvSpPr txBox="1"/>
            <p:nvPr/>
          </p:nvSpPr>
          <p:spPr>
            <a:xfrm>
              <a:off x="337179" y="-13744066"/>
              <a:ext cx="1317132" cy="5318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1100" dirty="0" err="1">
                  <a:solidFill>
                    <a:sysClr val="windowText" lastClr="000000"/>
                  </a:solidFill>
                </a:rPr>
                <a:t>RabbitMQ</a:t>
              </a:r>
              <a:endParaRPr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Abgerundetes Rechteck">
              <a:extLst>
                <a:ext uri="{FF2B5EF4-FFF2-40B4-BE49-F238E27FC236}">
                  <a16:creationId xmlns:a16="http://schemas.microsoft.com/office/drawing/2014/main" id="{B7E59BAD-8D03-492B-89A9-755FCE320CB7}"/>
                </a:ext>
              </a:extLst>
            </p:cNvPr>
            <p:cNvSpPr/>
            <p:nvPr/>
          </p:nvSpPr>
          <p:spPr>
            <a:xfrm>
              <a:off x="8518050" y="-13996806"/>
              <a:ext cx="5360937" cy="12604067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1" name="Picture 10" descr="https://upload.wikimedia.org/wikipedia/commons/thumb/4/44/Spring_Framework_Logo_2018.svg/1280px-Spring_Framework_Logo_2018.svg.png">
              <a:extLst>
                <a:ext uri="{FF2B5EF4-FFF2-40B4-BE49-F238E27FC236}">
                  <a16:creationId xmlns:a16="http://schemas.microsoft.com/office/drawing/2014/main" id="{E4DB8297-D6B1-4338-8D8F-B7037541D0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32"/>
            <a:stretch/>
          </p:blipFill>
          <p:spPr bwMode="auto">
            <a:xfrm>
              <a:off x="9165576" y="-13874236"/>
              <a:ext cx="980263" cy="82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49B7D1-A700-4225-A09C-CD694040F3D8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-3886974" y="-10330197"/>
              <a:ext cx="3391284" cy="2277830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FB03B30-F95E-427B-9642-0BA618BF16C9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-3886974" y="-8052367"/>
              <a:ext cx="3391285" cy="1477316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Message broker">
              <a:extLst>
                <a:ext uri="{FF2B5EF4-FFF2-40B4-BE49-F238E27FC236}">
                  <a16:creationId xmlns:a16="http://schemas.microsoft.com/office/drawing/2014/main" id="{9ABE354A-0DDA-450E-9D43-B2F7E2D628AA}"/>
                </a:ext>
              </a:extLst>
            </p:cNvPr>
            <p:cNvSpPr txBox="1"/>
            <p:nvPr/>
          </p:nvSpPr>
          <p:spPr>
            <a:xfrm>
              <a:off x="10029540" y="-13731426"/>
              <a:ext cx="1753039" cy="5318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1100" dirty="0">
                  <a:solidFill>
                    <a:sysClr val="windowText" lastClr="000000"/>
                  </a:solidFill>
                </a:rPr>
                <a:t>Spring services</a:t>
              </a:r>
              <a:endParaRPr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Abgerundetes Rechteck">
              <a:extLst>
                <a:ext uri="{FF2B5EF4-FFF2-40B4-BE49-F238E27FC236}">
                  <a16:creationId xmlns:a16="http://schemas.microsoft.com/office/drawing/2014/main" id="{817686A1-63BA-4740-8829-9E98ABA25C4E}"/>
                </a:ext>
              </a:extLst>
            </p:cNvPr>
            <p:cNvSpPr/>
            <p:nvPr/>
          </p:nvSpPr>
          <p:spPr>
            <a:xfrm>
              <a:off x="14359093" y="-14038135"/>
              <a:ext cx="2826061" cy="12645395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Message broker">
              <a:extLst>
                <a:ext uri="{FF2B5EF4-FFF2-40B4-BE49-F238E27FC236}">
                  <a16:creationId xmlns:a16="http://schemas.microsoft.com/office/drawing/2014/main" id="{3EDAC96C-9839-43EB-9040-6561B2D8300E}"/>
                </a:ext>
              </a:extLst>
            </p:cNvPr>
            <p:cNvSpPr txBox="1"/>
            <p:nvPr/>
          </p:nvSpPr>
          <p:spPr>
            <a:xfrm>
              <a:off x="14615586" y="-13673233"/>
              <a:ext cx="1088204" cy="5318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r>
                <a:rPr lang="fr-CH" sz="1100" dirty="0">
                  <a:solidFill>
                    <a:sysClr val="windowText" lastClr="000000"/>
                  </a:solidFill>
                </a:rPr>
                <a:t>Backend</a:t>
              </a:r>
              <a:endParaRPr sz="9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Abgerundetes Rechteck">
              <a:extLst>
                <a:ext uri="{FF2B5EF4-FFF2-40B4-BE49-F238E27FC236}">
                  <a16:creationId xmlns:a16="http://schemas.microsoft.com/office/drawing/2014/main" id="{18B3C5F1-27E2-46C9-8D0C-EA4E5D35485A}"/>
                </a:ext>
              </a:extLst>
            </p:cNvPr>
            <p:cNvSpPr/>
            <p:nvPr/>
          </p:nvSpPr>
          <p:spPr>
            <a:xfrm>
              <a:off x="-2596294" y="-15102389"/>
              <a:ext cx="21007588" cy="14195734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8" name="Bild" descr="Bild">
              <a:extLst>
                <a:ext uri="{FF2B5EF4-FFF2-40B4-BE49-F238E27FC236}">
                  <a16:creationId xmlns:a16="http://schemas.microsoft.com/office/drawing/2014/main" id="{8369F53E-6948-4676-9E2D-55FF6B60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20867" y="-14943898"/>
              <a:ext cx="1236894" cy="1113642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6E4C31-A408-4B14-A06A-F2023B286C89}"/>
                </a:ext>
              </a:extLst>
            </p:cNvPr>
            <p:cNvGrpSpPr/>
            <p:nvPr/>
          </p:nvGrpSpPr>
          <p:grpSpPr>
            <a:xfrm>
              <a:off x="4777399" y="-13179213"/>
              <a:ext cx="8464417" cy="1145172"/>
              <a:chOff x="3605807" y="4906203"/>
              <a:chExt cx="8464417" cy="114517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C700DB5-AD5B-4CB6-ACC1-0E705D9D7DBF}"/>
                  </a:ext>
                </a:extLst>
              </p:cNvPr>
              <p:cNvGrpSpPr/>
              <p:nvPr/>
            </p:nvGrpSpPr>
            <p:grpSpPr>
              <a:xfrm>
                <a:off x="3605807" y="4906203"/>
                <a:ext cx="1599208" cy="909558"/>
                <a:chOff x="8293909" y="12700124"/>
                <a:chExt cx="1599208" cy="909558"/>
              </a:xfrm>
            </p:grpSpPr>
            <p:grpSp>
              <p:nvGrpSpPr>
                <p:cNvPr id="36" name="Gruppieren">
                  <a:extLst>
                    <a:ext uri="{FF2B5EF4-FFF2-40B4-BE49-F238E27FC236}">
                      <a16:creationId xmlns:a16="http://schemas.microsoft.com/office/drawing/2014/main" id="{EF4FB969-1671-4783-AC3B-512B114EDFEA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38" name="Rechteck">
                    <a:extLst>
                      <a:ext uri="{FF2B5EF4-FFF2-40B4-BE49-F238E27FC236}">
                        <a16:creationId xmlns:a16="http://schemas.microsoft.com/office/drawing/2014/main" id="{97072F9D-26FF-43D2-8AEA-414BE46748AA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39" name="Linie">
                    <a:extLst>
                      <a:ext uri="{FF2B5EF4-FFF2-40B4-BE49-F238E27FC236}">
                        <a16:creationId xmlns:a16="http://schemas.microsoft.com/office/drawing/2014/main" id="{D131958E-0FD7-4030-9D7A-D068CE8057A3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0" name="Linie">
                    <a:extLst>
                      <a:ext uri="{FF2B5EF4-FFF2-40B4-BE49-F238E27FC236}">
                        <a16:creationId xmlns:a16="http://schemas.microsoft.com/office/drawing/2014/main" id="{51EB1FC6-5925-405A-95A2-F23EF2B0FD8B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1" name="Linie">
                    <a:extLst>
                      <a:ext uri="{FF2B5EF4-FFF2-40B4-BE49-F238E27FC236}">
                        <a16:creationId xmlns:a16="http://schemas.microsoft.com/office/drawing/2014/main" id="{917DD16A-EA58-4596-AE7B-59F23DABA6D3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2" name="Linie">
                    <a:extLst>
                      <a:ext uri="{FF2B5EF4-FFF2-40B4-BE49-F238E27FC236}">
                        <a16:creationId xmlns:a16="http://schemas.microsoft.com/office/drawing/2014/main" id="{AFD196AA-6E50-4DE0-BA64-C69E6E606B16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3" name="Linie">
                    <a:extLst>
                      <a:ext uri="{FF2B5EF4-FFF2-40B4-BE49-F238E27FC236}">
                        <a16:creationId xmlns:a16="http://schemas.microsoft.com/office/drawing/2014/main" id="{35105639-BD99-4C83-B779-AA91EFBE39AE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4" name="Linie">
                    <a:extLst>
                      <a:ext uri="{FF2B5EF4-FFF2-40B4-BE49-F238E27FC236}">
                        <a16:creationId xmlns:a16="http://schemas.microsoft.com/office/drawing/2014/main" id="{8104825E-0C18-4E23-9304-B58AE2478FE0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45" name="Linie">
                    <a:extLst>
                      <a:ext uri="{FF2B5EF4-FFF2-40B4-BE49-F238E27FC236}">
                        <a16:creationId xmlns:a16="http://schemas.microsoft.com/office/drawing/2014/main" id="{43293269-B914-449F-B248-04BF7823D477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37" name="Queues">
                  <a:extLst>
                    <a:ext uri="{FF2B5EF4-FFF2-40B4-BE49-F238E27FC236}">
                      <a16:creationId xmlns:a16="http://schemas.microsoft.com/office/drawing/2014/main" id="{8FBA6725-7690-4FE9-950C-E73B5C945ACE}"/>
                    </a:ext>
                  </a:extLst>
                </p:cNvPr>
                <p:cNvSpPr txBox="1"/>
                <p:nvPr/>
              </p:nvSpPr>
              <p:spPr>
                <a:xfrm>
                  <a:off x="9033974" y="12700124"/>
                  <a:ext cx="379459" cy="5318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#</a:t>
                  </a:r>
                  <a:endParaRPr sz="1050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1ACC8F3-BAF2-4967-9D00-8EC35D0F424F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B696B702-2AF0-4D93-82A8-4D1375F681A3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MongoAuthService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Bild" descr="Bild">
                  <a:extLst>
                    <a:ext uri="{FF2B5EF4-FFF2-40B4-BE49-F238E27FC236}">
                      <a16:creationId xmlns:a16="http://schemas.microsoft.com/office/drawing/2014/main" id="{AA5DDD89-F09D-471E-8224-455612C46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6E23D57-6094-43C7-A264-498DB7D9C985}"/>
                  </a:ext>
                </a:extLst>
              </p:cNvPr>
              <p:cNvCxnSpPr>
                <a:cxnSpLocks/>
                <a:stCxn id="38" idx="3"/>
                <a:endCxn id="34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9575B98-4E6E-4A65-A63B-A3CD4C275131}"/>
                </a:ext>
              </a:extLst>
            </p:cNvPr>
            <p:cNvGrpSpPr/>
            <p:nvPr/>
          </p:nvGrpSpPr>
          <p:grpSpPr>
            <a:xfrm>
              <a:off x="3604491" y="-11815712"/>
              <a:ext cx="9637325" cy="1295702"/>
              <a:chOff x="2432899" y="4755673"/>
              <a:chExt cx="9637325" cy="1295702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FB9FDD1-1C6B-435C-98C6-B2C93E5F0F9B}"/>
                  </a:ext>
                </a:extLst>
              </p:cNvPr>
              <p:cNvGrpSpPr/>
              <p:nvPr/>
            </p:nvGrpSpPr>
            <p:grpSpPr>
              <a:xfrm>
                <a:off x="2432899" y="4755673"/>
                <a:ext cx="4205413" cy="1060088"/>
                <a:chOff x="7121001" y="12549594"/>
                <a:chExt cx="4205413" cy="1060088"/>
              </a:xfrm>
            </p:grpSpPr>
            <p:grpSp>
              <p:nvGrpSpPr>
                <p:cNvPr id="52" name="Gruppieren">
                  <a:extLst>
                    <a:ext uri="{FF2B5EF4-FFF2-40B4-BE49-F238E27FC236}">
                      <a16:creationId xmlns:a16="http://schemas.microsoft.com/office/drawing/2014/main" id="{3EA86BF5-CA67-42C2-B20D-5359142538DE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54" name="Rechteck">
                    <a:extLst>
                      <a:ext uri="{FF2B5EF4-FFF2-40B4-BE49-F238E27FC236}">
                        <a16:creationId xmlns:a16="http://schemas.microsoft.com/office/drawing/2014/main" id="{97502FBE-BABD-4343-814E-432E183474B3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55" name="Linie">
                    <a:extLst>
                      <a:ext uri="{FF2B5EF4-FFF2-40B4-BE49-F238E27FC236}">
                        <a16:creationId xmlns:a16="http://schemas.microsoft.com/office/drawing/2014/main" id="{274D44FC-7147-4D97-B0A1-5E5C0D1743F1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56" name="Linie">
                    <a:extLst>
                      <a:ext uri="{FF2B5EF4-FFF2-40B4-BE49-F238E27FC236}">
                        <a16:creationId xmlns:a16="http://schemas.microsoft.com/office/drawing/2014/main" id="{6303F7BF-6CB3-49C4-B7FD-19B38C4BDB4F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57" name="Linie">
                    <a:extLst>
                      <a:ext uri="{FF2B5EF4-FFF2-40B4-BE49-F238E27FC236}">
                        <a16:creationId xmlns:a16="http://schemas.microsoft.com/office/drawing/2014/main" id="{6A5D62AB-B996-4D79-8FDA-A5BC14AADEA9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58" name="Linie">
                    <a:extLst>
                      <a:ext uri="{FF2B5EF4-FFF2-40B4-BE49-F238E27FC236}">
                        <a16:creationId xmlns:a16="http://schemas.microsoft.com/office/drawing/2014/main" id="{CFAD4703-BBD3-4C09-96B1-A3BBBCD6F993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59" name="Linie">
                    <a:extLst>
                      <a:ext uri="{FF2B5EF4-FFF2-40B4-BE49-F238E27FC236}">
                        <a16:creationId xmlns:a16="http://schemas.microsoft.com/office/drawing/2014/main" id="{0BA74AD3-10D6-4347-A0FC-CB4BCBE6C27C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60" name="Linie">
                    <a:extLst>
                      <a:ext uri="{FF2B5EF4-FFF2-40B4-BE49-F238E27FC236}">
                        <a16:creationId xmlns:a16="http://schemas.microsoft.com/office/drawing/2014/main" id="{FF3E417A-0BBC-4E65-B74B-A38D42B7C780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68" name="Linie">
                    <a:extLst>
                      <a:ext uri="{FF2B5EF4-FFF2-40B4-BE49-F238E27FC236}">
                        <a16:creationId xmlns:a16="http://schemas.microsoft.com/office/drawing/2014/main" id="{ED88235E-E4B9-474D-B456-F1DB706ECC57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53" name="Queues">
                  <a:extLst>
                    <a:ext uri="{FF2B5EF4-FFF2-40B4-BE49-F238E27FC236}">
                      <a16:creationId xmlns:a16="http://schemas.microsoft.com/office/drawing/2014/main" id="{6954297F-3CF2-4B0A-AD47-FD9F911B8FD5}"/>
                    </a:ext>
                  </a:extLst>
                </p:cNvPr>
                <p:cNvSpPr txBox="1"/>
                <p:nvPr/>
              </p:nvSpPr>
              <p:spPr>
                <a:xfrm>
                  <a:off x="7121001" y="12549594"/>
                  <a:ext cx="4205413" cy="83293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"@online.*", "@offline.*", </a:t>
                  </a:r>
                </a:p>
                <a:p>
                  <a:r>
                    <a:rPr lang="fr-CH" sz="1050" dirty="0"/>
                    <a:t>"@</a:t>
                  </a:r>
                  <a:r>
                    <a:rPr lang="fr-CH" sz="1050" dirty="0" err="1"/>
                    <a:t>nodeAdded</a:t>
                  </a:r>
                  <a:r>
                    <a:rPr lang="fr-CH" sz="1050" dirty="0"/>
                    <a:t>.*.*", "@</a:t>
                  </a:r>
                  <a:r>
                    <a:rPr lang="fr-CH" sz="1050" dirty="0" err="1"/>
                    <a:t>nodeRemoved</a:t>
                  </a:r>
                  <a:r>
                    <a:rPr lang="fr-CH" sz="1050" dirty="0"/>
                    <a:t>.*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6F69848-906F-4AC5-9497-8C15621B4C4C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484DB07E-A99C-4356-BEA1-95CF7EC9363F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MongoLifecycleService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51" name="Bild" descr="Bild">
                  <a:extLst>
                    <a:ext uri="{FF2B5EF4-FFF2-40B4-BE49-F238E27FC236}">
                      <a16:creationId xmlns:a16="http://schemas.microsoft.com/office/drawing/2014/main" id="{3A1340C3-B904-4D3C-A531-DE9808E28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04CC511-0415-4FBF-B6F8-BE9B7293470A}"/>
                  </a:ext>
                </a:extLst>
              </p:cNvPr>
              <p:cNvCxnSpPr>
                <a:cxnSpLocks/>
                <a:stCxn id="54" idx="3"/>
                <a:endCxn id="50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9678BE8-94B5-4472-B64F-C9C611EE741C}"/>
                </a:ext>
              </a:extLst>
            </p:cNvPr>
            <p:cNvGrpSpPr/>
            <p:nvPr/>
          </p:nvGrpSpPr>
          <p:grpSpPr>
            <a:xfrm>
              <a:off x="3604491" y="-7581395"/>
              <a:ext cx="9637325" cy="1295702"/>
              <a:chOff x="2432899" y="4755673"/>
              <a:chExt cx="9637325" cy="129570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331E726-84AC-435F-AD86-CD5F2781A46C}"/>
                  </a:ext>
                </a:extLst>
              </p:cNvPr>
              <p:cNvGrpSpPr/>
              <p:nvPr/>
            </p:nvGrpSpPr>
            <p:grpSpPr>
              <a:xfrm>
                <a:off x="2432899" y="4755673"/>
                <a:ext cx="4205413" cy="1060088"/>
                <a:chOff x="7121001" y="12549594"/>
                <a:chExt cx="4205413" cy="1060088"/>
              </a:xfrm>
            </p:grpSpPr>
            <p:grpSp>
              <p:nvGrpSpPr>
                <p:cNvPr id="75" name="Gruppieren">
                  <a:extLst>
                    <a:ext uri="{FF2B5EF4-FFF2-40B4-BE49-F238E27FC236}">
                      <a16:creationId xmlns:a16="http://schemas.microsoft.com/office/drawing/2014/main" id="{D1493319-8B61-434E-8F37-0D7FBB0CA239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77" name="Rechteck">
                    <a:extLst>
                      <a:ext uri="{FF2B5EF4-FFF2-40B4-BE49-F238E27FC236}">
                        <a16:creationId xmlns:a16="http://schemas.microsoft.com/office/drawing/2014/main" id="{2494DCFD-12AF-4332-A2A2-C9E10BD736FF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78" name="Linie">
                    <a:extLst>
                      <a:ext uri="{FF2B5EF4-FFF2-40B4-BE49-F238E27FC236}">
                        <a16:creationId xmlns:a16="http://schemas.microsoft.com/office/drawing/2014/main" id="{F15489A3-9769-4E86-8451-CC44C5DA521F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79" name="Linie">
                    <a:extLst>
                      <a:ext uri="{FF2B5EF4-FFF2-40B4-BE49-F238E27FC236}">
                        <a16:creationId xmlns:a16="http://schemas.microsoft.com/office/drawing/2014/main" id="{4B9EBE98-0C92-44AD-9DFB-C9288BBB093C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80" name="Linie">
                    <a:extLst>
                      <a:ext uri="{FF2B5EF4-FFF2-40B4-BE49-F238E27FC236}">
                        <a16:creationId xmlns:a16="http://schemas.microsoft.com/office/drawing/2014/main" id="{D50F97BD-4811-452A-BD35-44927D56C11D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81" name="Linie">
                    <a:extLst>
                      <a:ext uri="{FF2B5EF4-FFF2-40B4-BE49-F238E27FC236}">
                        <a16:creationId xmlns:a16="http://schemas.microsoft.com/office/drawing/2014/main" id="{6E0D859E-35E3-42BD-9ECC-434A7C7151F1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82" name="Linie">
                    <a:extLst>
                      <a:ext uri="{FF2B5EF4-FFF2-40B4-BE49-F238E27FC236}">
                        <a16:creationId xmlns:a16="http://schemas.microsoft.com/office/drawing/2014/main" id="{B7B00284-D084-42A5-B55A-0C874A2908B6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83" name="Linie">
                    <a:extLst>
                      <a:ext uri="{FF2B5EF4-FFF2-40B4-BE49-F238E27FC236}">
                        <a16:creationId xmlns:a16="http://schemas.microsoft.com/office/drawing/2014/main" id="{360D3E3D-FBDB-4731-BAD6-3CDEB575D1F3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84" name="Linie">
                    <a:extLst>
                      <a:ext uri="{FF2B5EF4-FFF2-40B4-BE49-F238E27FC236}">
                        <a16:creationId xmlns:a16="http://schemas.microsoft.com/office/drawing/2014/main" id="{3DC2C94D-4DD2-47A0-B006-4D2AEAF95BA0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76" name="Queues">
                  <a:extLst>
                    <a:ext uri="{FF2B5EF4-FFF2-40B4-BE49-F238E27FC236}">
                      <a16:creationId xmlns:a16="http://schemas.microsoft.com/office/drawing/2014/main" id="{405C56B7-7E82-45C9-9B9C-DB46ECB1CB2B}"/>
                    </a:ext>
                  </a:extLst>
                </p:cNvPr>
                <p:cNvSpPr txBox="1"/>
                <p:nvPr/>
              </p:nvSpPr>
              <p:spPr>
                <a:xfrm>
                  <a:off x="7121001" y="12549594"/>
                  <a:ext cx="4205413" cy="83293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"@online.*", "@offline.*", </a:t>
                  </a:r>
                </a:p>
                <a:p>
                  <a:r>
                    <a:rPr lang="fr-CH" sz="1050" dirty="0"/>
                    <a:t>"@</a:t>
                  </a:r>
                  <a:r>
                    <a:rPr lang="fr-CH" sz="1050" dirty="0" err="1"/>
                    <a:t>nodeAdded</a:t>
                  </a:r>
                  <a:r>
                    <a:rPr lang="fr-CH" sz="1050" dirty="0"/>
                    <a:t>.*.*", "@</a:t>
                  </a:r>
                  <a:r>
                    <a:rPr lang="fr-CH" sz="1050" dirty="0" err="1"/>
                    <a:t>nodeRemoved</a:t>
                  </a:r>
                  <a:r>
                    <a:rPr lang="fr-CH" sz="1050" dirty="0"/>
                    <a:t>.*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3EE1FD1-5829-445D-8C43-B1FCED3391C2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9F095BC8-0A61-41BA-86EF-93D540464F55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InfluxLifecycleService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74" name="Bild" descr="Bild">
                  <a:extLst>
                    <a:ext uri="{FF2B5EF4-FFF2-40B4-BE49-F238E27FC236}">
                      <a16:creationId xmlns:a16="http://schemas.microsoft.com/office/drawing/2014/main" id="{D5AF00A0-BF63-48C4-AF01-984DBBFD1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110EDB-4278-465E-89D1-8246CA809E9C}"/>
                  </a:ext>
                </a:extLst>
              </p:cNvPr>
              <p:cNvCxnSpPr>
                <a:cxnSpLocks/>
                <a:stCxn id="77" idx="3"/>
                <a:endCxn id="73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E5853D1-D24B-4D07-9FD1-5DBAD2958BE0}"/>
                </a:ext>
              </a:extLst>
            </p:cNvPr>
            <p:cNvGrpSpPr/>
            <p:nvPr/>
          </p:nvGrpSpPr>
          <p:grpSpPr>
            <a:xfrm>
              <a:off x="4601741" y="-8937370"/>
              <a:ext cx="8640075" cy="1137646"/>
              <a:chOff x="3430149" y="4913729"/>
              <a:chExt cx="8640075" cy="113764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68589E0-DE53-40B5-9F0A-756E017A551D}"/>
                  </a:ext>
                </a:extLst>
              </p:cNvPr>
              <p:cNvGrpSpPr/>
              <p:nvPr/>
            </p:nvGrpSpPr>
            <p:grpSpPr>
              <a:xfrm>
                <a:off x="3430149" y="4913729"/>
                <a:ext cx="2210902" cy="902032"/>
                <a:chOff x="8118251" y="12707650"/>
                <a:chExt cx="2210902" cy="902032"/>
              </a:xfrm>
            </p:grpSpPr>
            <p:grpSp>
              <p:nvGrpSpPr>
                <p:cNvPr id="91" name="Gruppieren">
                  <a:extLst>
                    <a:ext uri="{FF2B5EF4-FFF2-40B4-BE49-F238E27FC236}">
                      <a16:creationId xmlns:a16="http://schemas.microsoft.com/office/drawing/2014/main" id="{94B00020-10CC-4BA9-AC89-FE87C3C282B9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93" name="Rechteck">
                    <a:extLst>
                      <a:ext uri="{FF2B5EF4-FFF2-40B4-BE49-F238E27FC236}">
                        <a16:creationId xmlns:a16="http://schemas.microsoft.com/office/drawing/2014/main" id="{A0DD6519-75DB-43FA-BB84-01D0C2023D04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94" name="Linie">
                    <a:extLst>
                      <a:ext uri="{FF2B5EF4-FFF2-40B4-BE49-F238E27FC236}">
                        <a16:creationId xmlns:a16="http://schemas.microsoft.com/office/drawing/2014/main" id="{9C6BE1A9-EDB8-467D-BBDA-16283DEBEF45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95" name="Linie">
                    <a:extLst>
                      <a:ext uri="{FF2B5EF4-FFF2-40B4-BE49-F238E27FC236}">
                        <a16:creationId xmlns:a16="http://schemas.microsoft.com/office/drawing/2014/main" id="{A84E6427-355F-482A-9298-B5C5737A2E07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96" name="Linie">
                    <a:extLst>
                      <a:ext uri="{FF2B5EF4-FFF2-40B4-BE49-F238E27FC236}">
                        <a16:creationId xmlns:a16="http://schemas.microsoft.com/office/drawing/2014/main" id="{1F8CFF71-6104-4AF2-B9C9-F7F404355EB0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97" name="Linie">
                    <a:extLst>
                      <a:ext uri="{FF2B5EF4-FFF2-40B4-BE49-F238E27FC236}">
                        <a16:creationId xmlns:a16="http://schemas.microsoft.com/office/drawing/2014/main" id="{3D1BC91E-95D6-4786-BD54-ACD852D3551D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98" name="Linie">
                    <a:extLst>
                      <a:ext uri="{FF2B5EF4-FFF2-40B4-BE49-F238E27FC236}">
                        <a16:creationId xmlns:a16="http://schemas.microsoft.com/office/drawing/2014/main" id="{7526773C-5D69-4271-B9D6-A151C1F6A052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99" name="Linie">
                    <a:extLst>
                      <a:ext uri="{FF2B5EF4-FFF2-40B4-BE49-F238E27FC236}">
                        <a16:creationId xmlns:a16="http://schemas.microsoft.com/office/drawing/2014/main" id="{5B4DC61D-8C45-4BD8-AED7-2F90402B3392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00" name="Linie">
                    <a:extLst>
                      <a:ext uri="{FF2B5EF4-FFF2-40B4-BE49-F238E27FC236}">
                        <a16:creationId xmlns:a16="http://schemas.microsoft.com/office/drawing/2014/main" id="{D7A5F00B-A5B1-4ED7-92B5-B250BA47153C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92" name="Queues">
                  <a:extLst>
                    <a:ext uri="{FF2B5EF4-FFF2-40B4-BE49-F238E27FC236}">
                      <a16:creationId xmlns:a16="http://schemas.microsoft.com/office/drawing/2014/main" id="{6A01DB3D-A56A-44BC-97A0-683C0D7608DF}"/>
                    </a:ext>
                  </a:extLst>
                </p:cNvPr>
                <p:cNvSpPr txBox="1"/>
                <p:nvPr/>
              </p:nvSpPr>
              <p:spPr>
                <a:xfrm>
                  <a:off x="8118251" y="12707650"/>
                  <a:ext cx="2210902" cy="51681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@update.#, @set.#</a:t>
                  </a: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AFF422F2-F71B-46CD-B703-AE0D92E3A6C6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8371AE7A-6E1C-4D9F-A72B-9E1E42A95A0D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InfluxUpdateSetService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0" name="Bild" descr="Bild">
                  <a:extLst>
                    <a:ext uri="{FF2B5EF4-FFF2-40B4-BE49-F238E27FC236}">
                      <a16:creationId xmlns:a16="http://schemas.microsoft.com/office/drawing/2014/main" id="{B713B2B9-4DB8-4928-A3D4-A46D83102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71D2599-D694-4C61-8D58-6129939F4876}"/>
                  </a:ext>
                </a:extLst>
              </p:cNvPr>
              <p:cNvCxnSpPr>
                <a:cxnSpLocks/>
                <a:stCxn id="93" idx="3"/>
                <a:endCxn id="89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7438AC-25A5-452B-B103-203CD8DF4957}"/>
                </a:ext>
              </a:extLst>
            </p:cNvPr>
            <p:cNvGrpSpPr/>
            <p:nvPr/>
          </p:nvGrpSpPr>
          <p:grpSpPr>
            <a:xfrm>
              <a:off x="4291279" y="-4703053"/>
              <a:ext cx="8950537" cy="1137646"/>
              <a:chOff x="3119687" y="4913729"/>
              <a:chExt cx="8950537" cy="1137646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86E4C97-74A5-47F8-9BA9-4E1732F406D2}"/>
                  </a:ext>
                </a:extLst>
              </p:cNvPr>
              <p:cNvGrpSpPr/>
              <p:nvPr/>
            </p:nvGrpSpPr>
            <p:grpSpPr>
              <a:xfrm>
                <a:off x="3119687" y="4913729"/>
                <a:ext cx="2831834" cy="902032"/>
                <a:chOff x="7807789" y="12707650"/>
                <a:chExt cx="2831834" cy="902032"/>
              </a:xfrm>
            </p:grpSpPr>
            <p:grpSp>
              <p:nvGrpSpPr>
                <p:cNvPr id="107" name="Gruppieren">
                  <a:extLst>
                    <a:ext uri="{FF2B5EF4-FFF2-40B4-BE49-F238E27FC236}">
                      <a16:creationId xmlns:a16="http://schemas.microsoft.com/office/drawing/2014/main" id="{0BC9D261-0D63-4647-9741-D1BB03382DAC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109" name="Rechteck">
                    <a:extLst>
                      <a:ext uri="{FF2B5EF4-FFF2-40B4-BE49-F238E27FC236}">
                        <a16:creationId xmlns:a16="http://schemas.microsoft.com/office/drawing/2014/main" id="{4BD142C5-3569-4796-87CA-F37A849E7E07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110" name="Linie">
                    <a:extLst>
                      <a:ext uri="{FF2B5EF4-FFF2-40B4-BE49-F238E27FC236}">
                        <a16:creationId xmlns:a16="http://schemas.microsoft.com/office/drawing/2014/main" id="{588777A8-CFCF-4DA8-8E0C-5C1623AFBBC1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1" name="Linie">
                    <a:extLst>
                      <a:ext uri="{FF2B5EF4-FFF2-40B4-BE49-F238E27FC236}">
                        <a16:creationId xmlns:a16="http://schemas.microsoft.com/office/drawing/2014/main" id="{E20F6550-10B5-4021-BF48-4B4CA6414165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2" name="Linie">
                    <a:extLst>
                      <a:ext uri="{FF2B5EF4-FFF2-40B4-BE49-F238E27FC236}">
                        <a16:creationId xmlns:a16="http://schemas.microsoft.com/office/drawing/2014/main" id="{A3D93DAE-6A27-4B89-85D0-27B153386439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3" name="Linie">
                    <a:extLst>
                      <a:ext uri="{FF2B5EF4-FFF2-40B4-BE49-F238E27FC236}">
                        <a16:creationId xmlns:a16="http://schemas.microsoft.com/office/drawing/2014/main" id="{666FB6FD-8AF7-4FD6-885E-B3EDB63D8FCA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4" name="Linie">
                    <a:extLst>
                      <a:ext uri="{FF2B5EF4-FFF2-40B4-BE49-F238E27FC236}">
                        <a16:creationId xmlns:a16="http://schemas.microsoft.com/office/drawing/2014/main" id="{64AFCAA2-23A4-4E40-A0D7-0FEFFCDCA2DA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5" name="Linie">
                    <a:extLst>
                      <a:ext uri="{FF2B5EF4-FFF2-40B4-BE49-F238E27FC236}">
                        <a16:creationId xmlns:a16="http://schemas.microsoft.com/office/drawing/2014/main" id="{63A979B0-AFD7-4FA5-B0B2-E84C98C9DE49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16" name="Linie">
                    <a:extLst>
                      <a:ext uri="{FF2B5EF4-FFF2-40B4-BE49-F238E27FC236}">
                        <a16:creationId xmlns:a16="http://schemas.microsoft.com/office/drawing/2014/main" id="{E348430A-B3DE-4C3C-9468-68E260E5F677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108" name="Queues">
                  <a:extLst>
                    <a:ext uri="{FF2B5EF4-FFF2-40B4-BE49-F238E27FC236}">
                      <a16:creationId xmlns:a16="http://schemas.microsoft.com/office/drawing/2014/main" id="{00320D89-85F0-4E15-A012-80C5D8F3A30B}"/>
                    </a:ext>
                  </a:extLst>
                </p:cNvPr>
                <p:cNvSpPr txBox="1"/>
                <p:nvPr/>
              </p:nvSpPr>
              <p:spPr>
                <a:xfrm>
                  <a:off x="7807789" y="12707650"/>
                  <a:ext cx="2831834" cy="51681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@</a:t>
                  </a:r>
                  <a:r>
                    <a:rPr lang="fr-CH" sz="1050" dirty="0" err="1"/>
                    <a:t>execOutput</a:t>
                  </a:r>
                  <a:r>
                    <a:rPr lang="fr-CH" sz="1050" dirty="0"/>
                    <a:t>.*, @exec.*</a:t>
                  </a: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4EDD54A-45A4-4063-AF4D-BBAFE1D4FE01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D6372EDA-5C7D-4A3E-A2AC-1033A13742D8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ExecJobsService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06" name="Bild" descr="Bild">
                  <a:extLst>
                    <a:ext uri="{FF2B5EF4-FFF2-40B4-BE49-F238E27FC236}">
                      <a16:creationId xmlns:a16="http://schemas.microsoft.com/office/drawing/2014/main" id="{AF263C83-EA41-45FC-A285-CA8447F8B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FD5C163-06B1-4DC4-9797-C7C5D379E792}"/>
                  </a:ext>
                </a:extLst>
              </p:cNvPr>
              <p:cNvCxnSpPr>
                <a:cxnSpLocks/>
                <a:stCxn id="109" idx="3"/>
                <a:endCxn id="105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B72788D-82D5-45F7-8219-FF721A6C274E}"/>
                </a:ext>
              </a:extLst>
            </p:cNvPr>
            <p:cNvGrpSpPr/>
            <p:nvPr/>
          </p:nvGrpSpPr>
          <p:grpSpPr>
            <a:xfrm>
              <a:off x="4777399" y="-10305039"/>
              <a:ext cx="8464417" cy="1145172"/>
              <a:chOff x="3605807" y="4906203"/>
              <a:chExt cx="8464417" cy="1145172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18351D6A-DF7B-423E-8B8B-E3390865D7D7}"/>
                  </a:ext>
                </a:extLst>
              </p:cNvPr>
              <p:cNvGrpSpPr/>
              <p:nvPr/>
            </p:nvGrpSpPr>
            <p:grpSpPr>
              <a:xfrm>
                <a:off x="3605807" y="4906203"/>
                <a:ext cx="1715370" cy="909558"/>
                <a:chOff x="8293909" y="12700124"/>
                <a:chExt cx="1715370" cy="909558"/>
              </a:xfrm>
            </p:grpSpPr>
            <p:grpSp>
              <p:nvGrpSpPr>
                <p:cNvPr id="123" name="Gruppieren">
                  <a:extLst>
                    <a:ext uri="{FF2B5EF4-FFF2-40B4-BE49-F238E27FC236}">
                      <a16:creationId xmlns:a16="http://schemas.microsoft.com/office/drawing/2014/main" id="{79367354-F3BA-43D6-8A83-2ADB61C9C09B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125" name="Rechteck">
                    <a:extLst>
                      <a:ext uri="{FF2B5EF4-FFF2-40B4-BE49-F238E27FC236}">
                        <a16:creationId xmlns:a16="http://schemas.microsoft.com/office/drawing/2014/main" id="{20534A11-5031-421A-8E4F-E0AC54C18FF9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126" name="Linie">
                    <a:extLst>
                      <a:ext uri="{FF2B5EF4-FFF2-40B4-BE49-F238E27FC236}">
                        <a16:creationId xmlns:a16="http://schemas.microsoft.com/office/drawing/2014/main" id="{B0D81764-256A-4B4A-B30C-666FEA2F24A1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27" name="Linie">
                    <a:extLst>
                      <a:ext uri="{FF2B5EF4-FFF2-40B4-BE49-F238E27FC236}">
                        <a16:creationId xmlns:a16="http://schemas.microsoft.com/office/drawing/2014/main" id="{0C6D0B35-03C1-4831-90DA-32F78844BABD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28" name="Linie">
                    <a:extLst>
                      <a:ext uri="{FF2B5EF4-FFF2-40B4-BE49-F238E27FC236}">
                        <a16:creationId xmlns:a16="http://schemas.microsoft.com/office/drawing/2014/main" id="{51EC970C-9A5B-4D5E-81B9-68DC2E76E57B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29" name="Linie">
                    <a:extLst>
                      <a:ext uri="{FF2B5EF4-FFF2-40B4-BE49-F238E27FC236}">
                        <a16:creationId xmlns:a16="http://schemas.microsoft.com/office/drawing/2014/main" id="{87574945-F4DB-4F02-9EE3-5CDA394C868B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30" name="Linie">
                    <a:extLst>
                      <a:ext uri="{FF2B5EF4-FFF2-40B4-BE49-F238E27FC236}">
                        <a16:creationId xmlns:a16="http://schemas.microsoft.com/office/drawing/2014/main" id="{CE96D8EB-135C-4F71-9589-E3043CAFC618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31" name="Linie">
                    <a:extLst>
                      <a:ext uri="{FF2B5EF4-FFF2-40B4-BE49-F238E27FC236}">
                        <a16:creationId xmlns:a16="http://schemas.microsoft.com/office/drawing/2014/main" id="{AB1AAD57-2A00-4AD8-9275-3806415C6D90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32" name="Linie">
                    <a:extLst>
                      <a:ext uri="{FF2B5EF4-FFF2-40B4-BE49-F238E27FC236}">
                        <a16:creationId xmlns:a16="http://schemas.microsoft.com/office/drawing/2014/main" id="{14D1DA84-8187-44F8-8E37-9B53D2764302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124" name="Queues">
                  <a:extLst>
                    <a:ext uri="{FF2B5EF4-FFF2-40B4-BE49-F238E27FC236}">
                      <a16:creationId xmlns:a16="http://schemas.microsoft.com/office/drawing/2014/main" id="{73DB1051-E61F-41C0-BA11-84F3DFCB5DB2}"/>
                    </a:ext>
                  </a:extLst>
                </p:cNvPr>
                <p:cNvSpPr txBox="1"/>
                <p:nvPr/>
              </p:nvSpPr>
              <p:spPr>
                <a:xfrm>
                  <a:off x="8438127" y="12700124"/>
                  <a:ext cx="1571152" cy="5318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@logsLevel.*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FE2D987-9503-46AF-9543-A56FB4357988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0F162D97-35D2-45FB-B6ED-6BCAA2240FB3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MongoLogsService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2" name="Bild" descr="Bild">
                  <a:extLst>
                    <a:ext uri="{FF2B5EF4-FFF2-40B4-BE49-F238E27FC236}">
                      <a16:creationId xmlns:a16="http://schemas.microsoft.com/office/drawing/2014/main" id="{2AED002F-308D-47B7-A46A-BD4421264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1668442F-AEEE-4C05-BB46-2BE161B4BEA2}"/>
                  </a:ext>
                </a:extLst>
              </p:cNvPr>
              <p:cNvCxnSpPr>
                <a:cxnSpLocks/>
                <a:stCxn id="125" idx="3"/>
                <a:endCxn id="121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6EF1880-6143-4E16-8663-107FE6C5F375}"/>
                </a:ext>
              </a:extLst>
            </p:cNvPr>
            <p:cNvGrpSpPr/>
            <p:nvPr/>
          </p:nvGrpSpPr>
          <p:grpSpPr>
            <a:xfrm>
              <a:off x="4777399" y="-6070722"/>
              <a:ext cx="8464417" cy="1145172"/>
              <a:chOff x="3605807" y="4906203"/>
              <a:chExt cx="8464417" cy="1145172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9C19B526-C20E-444D-8D6E-FAD10EC4EAF8}"/>
                  </a:ext>
                </a:extLst>
              </p:cNvPr>
              <p:cNvGrpSpPr/>
              <p:nvPr/>
            </p:nvGrpSpPr>
            <p:grpSpPr>
              <a:xfrm>
                <a:off x="3605807" y="4906203"/>
                <a:ext cx="1599208" cy="909558"/>
                <a:chOff x="8293909" y="12700124"/>
                <a:chExt cx="1599208" cy="909558"/>
              </a:xfrm>
            </p:grpSpPr>
            <p:grpSp>
              <p:nvGrpSpPr>
                <p:cNvPr id="139" name="Gruppieren">
                  <a:extLst>
                    <a:ext uri="{FF2B5EF4-FFF2-40B4-BE49-F238E27FC236}">
                      <a16:creationId xmlns:a16="http://schemas.microsoft.com/office/drawing/2014/main" id="{11B98131-8133-465D-B67A-8C3964F036A8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141" name="Rechteck">
                    <a:extLst>
                      <a:ext uri="{FF2B5EF4-FFF2-40B4-BE49-F238E27FC236}">
                        <a16:creationId xmlns:a16="http://schemas.microsoft.com/office/drawing/2014/main" id="{2272177B-DA13-4641-97CB-6492948CFA91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142" name="Linie">
                    <a:extLst>
                      <a:ext uri="{FF2B5EF4-FFF2-40B4-BE49-F238E27FC236}">
                        <a16:creationId xmlns:a16="http://schemas.microsoft.com/office/drawing/2014/main" id="{A070F5CF-0D4B-4F23-A138-300F5E8BEE13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3" name="Linie">
                    <a:extLst>
                      <a:ext uri="{FF2B5EF4-FFF2-40B4-BE49-F238E27FC236}">
                        <a16:creationId xmlns:a16="http://schemas.microsoft.com/office/drawing/2014/main" id="{570E599F-63B4-4492-A684-E09A9D5C5455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4" name="Linie">
                    <a:extLst>
                      <a:ext uri="{FF2B5EF4-FFF2-40B4-BE49-F238E27FC236}">
                        <a16:creationId xmlns:a16="http://schemas.microsoft.com/office/drawing/2014/main" id="{A8B2A0B8-3C83-4804-B45D-ECA0132E55FC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5" name="Linie">
                    <a:extLst>
                      <a:ext uri="{FF2B5EF4-FFF2-40B4-BE49-F238E27FC236}">
                        <a16:creationId xmlns:a16="http://schemas.microsoft.com/office/drawing/2014/main" id="{DA037964-37B1-4796-B36C-5C20A29FFAE1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6" name="Linie">
                    <a:extLst>
                      <a:ext uri="{FF2B5EF4-FFF2-40B4-BE49-F238E27FC236}">
                        <a16:creationId xmlns:a16="http://schemas.microsoft.com/office/drawing/2014/main" id="{5ED94775-4280-4E6A-A516-5F72BF8C8B60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7" name="Linie">
                    <a:extLst>
                      <a:ext uri="{FF2B5EF4-FFF2-40B4-BE49-F238E27FC236}">
                        <a16:creationId xmlns:a16="http://schemas.microsoft.com/office/drawing/2014/main" id="{D91E3322-5433-4DF1-83D3-70B012E1CE9C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48" name="Linie">
                    <a:extLst>
                      <a:ext uri="{FF2B5EF4-FFF2-40B4-BE49-F238E27FC236}">
                        <a16:creationId xmlns:a16="http://schemas.microsoft.com/office/drawing/2014/main" id="{CF0701AD-2F36-4149-8121-45DDB17810D8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140" name="Queues">
                  <a:extLst>
                    <a:ext uri="{FF2B5EF4-FFF2-40B4-BE49-F238E27FC236}">
                      <a16:creationId xmlns:a16="http://schemas.microsoft.com/office/drawing/2014/main" id="{4D0F0C17-3BA9-47B0-8E01-5632A16F8D27}"/>
                    </a:ext>
                  </a:extLst>
                </p:cNvPr>
                <p:cNvSpPr txBox="1"/>
                <p:nvPr/>
              </p:nvSpPr>
              <p:spPr>
                <a:xfrm>
                  <a:off x="8710967" y="12700124"/>
                  <a:ext cx="1025480" cy="53187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@logs.*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184B9021-A5A3-4C86-B2E4-68AFDE561148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9C8C1762-2F77-42F9-862D-A81229DAD1E3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InfluxLogsService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38" name="Bild" descr="Bild">
                  <a:extLst>
                    <a:ext uri="{FF2B5EF4-FFF2-40B4-BE49-F238E27FC236}">
                      <a16:creationId xmlns:a16="http://schemas.microsoft.com/office/drawing/2014/main" id="{0003CFAF-6124-4CCE-A5E8-0919AC30B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E498301E-5CD5-4B62-9105-499F5B3C6ECC}"/>
                  </a:ext>
                </a:extLst>
              </p:cNvPr>
              <p:cNvCxnSpPr>
                <a:cxnSpLocks/>
                <a:stCxn id="141" idx="3"/>
                <a:endCxn id="137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FB0DF6E-0D40-4DF3-A5E7-7B4B0DEE993C}"/>
                </a:ext>
              </a:extLst>
            </p:cNvPr>
            <p:cNvGrpSpPr/>
            <p:nvPr/>
          </p:nvGrpSpPr>
          <p:grpSpPr>
            <a:xfrm>
              <a:off x="4777399" y="-3342912"/>
              <a:ext cx="8464417" cy="1137646"/>
              <a:chOff x="3605807" y="4913729"/>
              <a:chExt cx="8464417" cy="1137646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58E59A9-7E30-43A3-BC9E-10C1F9F00F54}"/>
                  </a:ext>
                </a:extLst>
              </p:cNvPr>
              <p:cNvGrpSpPr/>
              <p:nvPr/>
            </p:nvGrpSpPr>
            <p:grpSpPr>
              <a:xfrm>
                <a:off x="3605807" y="4913729"/>
                <a:ext cx="1787501" cy="902032"/>
                <a:chOff x="8293909" y="12707650"/>
                <a:chExt cx="1787501" cy="902032"/>
              </a:xfrm>
            </p:grpSpPr>
            <p:grpSp>
              <p:nvGrpSpPr>
                <p:cNvPr id="155" name="Gruppieren">
                  <a:extLst>
                    <a:ext uri="{FF2B5EF4-FFF2-40B4-BE49-F238E27FC236}">
                      <a16:creationId xmlns:a16="http://schemas.microsoft.com/office/drawing/2014/main" id="{139AB641-B1AC-4423-B4B3-4A07416660C8}"/>
                    </a:ext>
                  </a:extLst>
                </p:cNvPr>
                <p:cNvGrpSpPr/>
                <p:nvPr/>
              </p:nvGrpSpPr>
              <p:grpSpPr>
                <a:xfrm>
                  <a:off x="8293909" y="13215982"/>
                  <a:ext cx="1599208" cy="393700"/>
                  <a:chOff x="0" y="0"/>
                  <a:chExt cx="989550" cy="243611"/>
                </a:xfrm>
              </p:grpSpPr>
              <p:sp>
                <p:nvSpPr>
                  <p:cNvPr id="157" name="Rechteck">
                    <a:extLst>
                      <a:ext uri="{FF2B5EF4-FFF2-40B4-BE49-F238E27FC236}">
                        <a16:creationId xmlns:a16="http://schemas.microsoft.com/office/drawing/2014/main" id="{B24DE633-9FEF-4E4E-A7F4-22731EADF4C7}"/>
                      </a:ext>
                    </a:extLst>
                  </p:cNvPr>
                  <p:cNvSpPr/>
                  <p:nvPr/>
                </p:nvSpPr>
                <p:spPr>
                  <a:xfrm>
                    <a:off x="0" y="2296"/>
                    <a:ext cx="989551" cy="239019"/>
                  </a:xfrm>
                  <a:prstGeom prst="rect">
                    <a:avLst/>
                  </a:prstGeom>
                  <a:solidFill>
                    <a:srgbClr val="D5498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600">
                        <a:solidFill>
                          <a:srgbClr val="FFFFFF"/>
                        </a:solidFill>
                      </a:defRPr>
                    </a:pPr>
                    <a:endParaRPr sz="1600"/>
                  </a:p>
                </p:txBody>
              </p:sp>
              <p:sp>
                <p:nvSpPr>
                  <p:cNvPr id="158" name="Linie">
                    <a:extLst>
                      <a:ext uri="{FF2B5EF4-FFF2-40B4-BE49-F238E27FC236}">
                        <a16:creationId xmlns:a16="http://schemas.microsoft.com/office/drawing/2014/main" id="{B48E7BFF-95C4-4EF3-B92B-5C967BE3F63A}"/>
                      </a:ext>
                    </a:extLst>
                  </p:cNvPr>
                  <p:cNvSpPr/>
                  <p:nvPr/>
                </p:nvSpPr>
                <p:spPr>
                  <a:xfrm flipV="1">
                    <a:off x="113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59" name="Linie">
                    <a:extLst>
                      <a:ext uri="{FF2B5EF4-FFF2-40B4-BE49-F238E27FC236}">
                        <a16:creationId xmlns:a16="http://schemas.microsoft.com/office/drawing/2014/main" id="{883615DA-3C3A-4404-B085-EACF58373B98}"/>
                      </a:ext>
                    </a:extLst>
                  </p:cNvPr>
                  <p:cNvSpPr/>
                  <p:nvPr/>
                </p:nvSpPr>
                <p:spPr>
                  <a:xfrm flipV="1">
                    <a:off x="240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60" name="Linie">
                    <a:extLst>
                      <a:ext uri="{FF2B5EF4-FFF2-40B4-BE49-F238E27FC236}">
                        <a16:creationId xmlns:a16="http://schemas.microsoft.com/office/drawing/2014/main" id="{B9798D70-60FC-477A-A751-F6407CAC2E88}"/>
                      </a:ext>
                    </a:extLst>
                  </p:cNvPr>
                  <p:cNvSpPr/>
                  <p:nvPr/>
                </p:nvSpPr>
                <p:spPr>
                  <a:xfrm flipV="1">
                    <a:off x="367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61" name="Linie">
                    <a:extLst>
                      <a:ext uri="{FF2B5EF4-FFF2-40B4-BE49-F238E27FC236}">
                        <a16:creationId xmlns:a16="http://schemas.microsoft.com/office/drawing/2014/main" id="{8583633B-E97E-44C2-B5B9-5EF7AD284D29}"/>
                      </a:ext>
                    </a:extLst>
                  </p:cNvPr>
                  <p:cNvSpPr/>
                  <p:nvPr/>
                </p:nvSpPr>
                <p:spPr>
                  <a:xfrm flipV="1">
                    <a:off x="494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62" name="Linie">
                    <a:extLst>
                      <a:ext uri="{FF2B5EF4-FFF2-40B4-BE49-F238E27FC236}">
                        <a16:creationId xmlns:a16="http://schemas.microsoft.com/office/drawing/2014/main" id="{C5BD08D0-B36B-490C-8AB0-E24DB280788B}"/>
                      </a:ext>
                    </a:extLst>
                  </p:cNvPr>
                  <p:cNvSpPr/>
                  <p:nvPr/>
                </p:nvSpPr>
                <p:spPr>
                  <a:xfrm flipV="1">
                    <a:off x="621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63" name="Linie">
                    <a:extLst>
                      <a:ext uri="{FF2B5EF4-FFF2-40B4-BE49-F238E27FC236}">
                        <a16:creationId xmlns:a16="http://schemas.microsoft.com/office/drawing/2014/main" id="{2ECC81C7-CAF2-4EE6-8B2E-2B270E7263D4}"/>
                      </a:ext>
                    </a:extLst>
                  </p:cNvPr>
                  <p:cNvSpPr/>
                  <p:nvPr/>
                </p:nvSpPr>
                <p:spPr>
                  <a:xfrm flipV="1">
                    <a:off x="748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  <p:sp>
                <p:nvSpPr>
                  <p:cNvPr id="164" name="Linie">
                    <a:extLst>
                      <a:ext uri="{FF2B5EF4-FFF2-40B4-BE49-F238E27FC236}">
                        <a16:creationId xmlns:a16="http://schemas.microsoft.com/office/drawing/2014/main" id="{64CF9BE6-F721-496D-B615-9024D828F137}"/>
                      </a:ext>
                    </a:extLst>
                  </p:cNvPr>
                  <p:cNvSpPr/>
                  <p:nvPr/>
                </p:nvSpPr>
                <p:spPr>
                  <a:xfrm flipV="1">
                    <a:off x="875775" y="0"/>
                    <a:ext cx="1" cy="2436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EBEBEB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solidFill>
                          <a:srgbClr val="000000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sz="700"/>
                  </a:p>
                </p:txBody>
              </p:sp>
            </p:grpSp>
            <p:sp>
              <p:nvSpPr>
                <p:cNvPr id="156" name="Queues">
                  <a:extLst>
                    <a:ext uri="{FF2B5EF4-FFF2-40B4-BE49-F238E27FC236}">
                      <a16:creationId xmlns:a16="http://schemas.microsoft.com/office/drawing/2014/main" id="{82AF901C-5009-4A3C-90CE-A05A576FE2B1}"/>
                    </a:ext>
                  </a:extLst>
                </p:cNvPr>
                <p:cNvSpPr txBox="1"/>
                <p:nvPr/>
              </p:nvSpPr>
              <p:spPr>
                <a:xfrm>
                  <a:off x="8366004" y="12707650"/>
                  <a:ext cx="1715406" cy="51681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000">
                      <a:solidFill>
                        <a:srgbClr val="D54983"/>
                      </a:solidFill>
                    </a:defRPr>
                  </a:lvl1pPr>
                </a:lstStyle>
                <a:p>
                  <a:r>
                    <a:rPr lang="fr-CH" sz="1050" dirty="0"/>
                    <a:t>@transaction.*</a:t>
                  </a: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2B0F323-D0B7-4705-B056-692FBE1EB5F1}"/>
                  </a:ext>
                </a:extLst>
              </p:cNvPr>
              <p:cNvGrpSpPr/>
              <p:nvPr/>
            </p:nvGrpSpPr>
            <p:grpSpPr>
              <a:xfrm>
                <a:off x="7827100" y="5186447"/>
                <a:ext cx="4243124" cy="864928"/>
                <a:chOff x="14162523" y="13547327"/>
                <a:chExt cx="3589808" cy="864928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7BE2A44E-7BA8-4C9F-B84C-A78DAC682409}"/>
                    </a:ext>
                  </a:extLst>
                </p:cNvPr>
                <p:cNvSpPr/>
                <p:nvPr/>
              </p:nvSpPr>
              <p:spPr>
                <a:xfrm>
                  <a:off x="14162523" y="13547327"/>
                  <a:ext cx="3589808" cy="864928"/>
                </a:xfrm>
                <a:prstGeom prst="roundRect">
                  <a:avLst/>
                </a:prstGeom>
                <a:solidFill>
                  <a:srgbClr val="FFFFFF"/>
                </a:solidFill>
                <a:ln w="28575">
                  <a:solidFill>
                    <a:srgbClr val="009B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100" dirty="0" err="1">
                      <a:solidFill>
                        <a:schemeClr val="tx1"/>
                      </a:solidFill>
                    </a:rPr>
                    <a:t>EndpointTransactionService</a:t>
                  </a:r>
                  <a:endParaRPr lang="en-GB" sz="11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4" name="Bild" descr="Bild">
                  <a:extLst>
                    <a:ext uri="{FF2B5EF4-FFF2-40B4-BE49-F238E27FC236}">
                      <a16:creationId xmlns:a16="http://schemas.microsoft.com/office/drawing/2014/main" id="{ED4A5861-C232-43AF-9633-156473341F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1999" t="10395" r="12030" b="9700"/>
                <a:stretch>
                  <a:fillRect/>
                </a:stretch>
              </p:blipFill>
              <p:spPr>
                <a:xfrm>
                  <a:off x="14333785" y="13770240"/>
                  <a:ext cx="398463" cy="419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0" h="21599" extrusionOk="0">
                      <a:moveTo>
                        <a:pt x="10726" y="0"/>
                      </a:moveTo>
                      <a:cubicBezTo>
                        <a:pt x="10125" y="0"/>
                        <a:pt x="5" y="4612"/>
                        <a:pt x="0" y="4888"/>
                      </a:cubicBezTo>
                      <a:cubicBezTo>
                        <a:pt x="-3" y="5020"/>
                        <a:pt x="2252" y="6160"/>
                        <a:pt x="5011" y="7424"/>
                      </a:cubicBezTo>
                      <a:cubicBezTo>
                        <a:pt x="7770" y="8689"/>
                        <a:pt x="10310" y="9734"/>
                        <a:pt x="10662" y="9736"/>
                      </a:cubicBezTo>
                      <a:cubicBezTo>
                        <a:pt x="11429" y="9739"/>
                        <a:pt x="21421" y="5232"/>
                        <a:pt x="21410" y="4888"/>
                      </a:cubicBezTo>
                      <a:cubicBezTo>
                        <a:pt x="21401" y="4610"/>
                        <a:pt x="11325" y="0"/>
                        <a:pt x="10726" y="0"/>
                      </a:cubicBezTo>
                      <a:close/>
                      <a:moveTo>
                        <a:pt x="2580" y="9511"/>
                      </a:moveTo>
                      <a:cubicBezTo>
                        <a:pt x="2075" y="9511"/>
                        <a:pt x="0" y="10563"/>
                        <a:pt x="0" y="10820"/>
                      </a:cubicBezTo>
                      <a:cubicBezTo>
                        <a:pt x="0" y="10942"/>
                        <a:pt x="632" y="11318"/>
                        <a:pt x="1407" y="11658"/>
                      </a:cubicBezTo>
                      <a:cubicBezTo>
                        <a:pt x="2182" y="11999"/>
                        <a:pt x="4547" y="13068"/>
                        <a:pt x="6653" y="14031"/>
                      </a:cubicBezTo>
                      <a:cubicBezTo>
                        <a:pt x="8758" y="14994"/>
                        <a:pt x="10578" y="15791"/>
                        <a:pt x="10705" y="15790"/>
                      </a:cubicBezTo>
                      <a:cubicBezTo>
                        <a:pt x="11134" y="15787"/>
                        <a:pt x="21286" y="11074"/>
                        <a:pt x="21367" y="10840"/>
                      </a:cubicBezTo>
                      <a:cubicBezTo>
                        <a:pt x="21411" y="10713"/>
                        <a:pt x="20884" y="10347"/>
                        <a:pt x="20194" y="10022"/>
                      </a:cubicBezTo>
                      <a:cubicBezTo>
                        <a:pt x="18701" y="9320"/>
                        <a:pt x="18874" y="9272"/>
                        <a:pt x="14287" y="11392"/>
                      </a:cubicBezTo>
                      <a:cubicBezTo>
                        <a:pt x="12603" y="12171"/>
                        <a:pt x="11001" y="12824"/>
                        <a:pt x="10726" y="12824"/>
                      </a:cubicBezTo>
                      <a:cubicBezTo>
                        <a:pt x="10451" y="12824"/>
                        <a:pt x="8575" y="12074"/>
                        <a:pt x="6568" y="11167"/>
                      </a:cubicBezTo>
                      <a:cubicBezTo>
                        <a:pt x="4560" y="10261"/>
                        <a:pt x="2767" y="9511"/>
                        <a:pt x="2580" y="9511"/>
                      </a:cubicBezTo>
                      <a:close/>
                      <a:moveTo>
                        <a:pt x="2687" y="15299"/>
                      </a:moveTo>
                      <a:lnTo>
                        <a:pt x="1706" y="15667"/>
                      </a:lnTo>
                      <a:cubicBezTo>
                        <a:pt x="401" y="16145"/>
                        <a:pt x="-179" y="16560"/>
                        <a:pt x="106" y="16833"/>
                      </a:cubicBezTo>
                      <a:cubicBezTo>
                        <a:pt x="230" y="16952"/>
                        <a:pt x="2560" y="18077"/>
                        <a:pt x="5288" y="19328"/>
                      </a:cubicBezTo>
                      <a:cubicBezTo>
                        <a:pt x="8016" y="20579"/>
                        <a:pt x="10457" y="21600"/>
                        <a:pt x="10705" y="21599"/>
                      </a:cubicBezTo>
                      <a:cubicBezTo>
                        <a:pt x="11408" y="21594"/>
                        <a:pt x="21303" y="16993"/>
                        <a:pt x="21303" y="16669"/>
                      </a:cubicBezTo>
                      <a:cubicBezTo>
                        <a:pt x="21303" y="16512"/>
                        <a:pt x="20714" y="16125"/>
                        <a:pt x="20002" y="15831"/>
                      </a:cubicBezTo>
                      <a:lnTo>
                        <a:pt x="18723" y="15299"/>
                      </a:lnTo>
                      <a:lnTo>
                        <a:pt x="15503" y="16751"/>
                      </a:lnTo>
                      <a:cubicBezTo>
                        <a:pt x="13734" y="17551"/>
                        <a:pt x="11907" y="18350"/>
                        <a:pt x="11451" y="18531"/>
                      </a:cubicBezTo>
                      <a:lnTo>
                        <a:pt x="10619" y="18858"/>
                      </a:lnTo>
                      <a:lnTo>
                        <a:pt x="6653" y="17078"/>
                      </a:lnTo>
                      <a:lnTo>
                        <a:pt x="2687" y="15299"/>
                      </a:lnTo>
                      <a:close/>
                    </a:path>
                  </a:pathLst>
                </a:custGeom>
                <a:ln w="12700">
                  <a:miter lim="400000"/>
                </a:ln>
              </p:spPr>
            </p:pic>
          </p:grp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69FF20AB-8C3E-4CBE-8180-36BC8A91F17E}"/>
                  </a:ext>
                </a:extLst>
              </p:cNvPr>
              <p:cNvCxnSpPr>
                <a:cxnSpLocks/>
                <a:stCxn id="157" idx="3"/>
                <a:endCxn id="153" idx="1"/>
              </p:cNvCxnSpPr>
              <p:nvPr/>
            </p:nvCxnSpPr>
            <p:spPr>
              <a:xfrm flipV="1">
                <a:off x="5205017" y="5618911"/>
                <a:ext cx="2622083" cy="1"/>
              </a:xfrm>
              <a:prstGeom prst="straightConnector1">
                <a:avLst/>
              </a:prstGeom>
              <a:noFill/>
              <a:ln w="28575" cap="flat">
                <a:solidFill>
                  <a:srgbClr val="484D4B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FD31C3B-E7AC-46E0-A99C-40037A061B9F}"/>
                </a:ext>
              </a:extLst>
            </p:cNvPr>
            <p:cNvCxnSpPr>
              <a:cxnSpLocks/>
              <a:stCxn id="15" idx="6"/>
              <a:endCxn id="38" idx="1"/>
            </p:cNvCxnSpPr>
            <p:nvPr/>
          </p:nvCxnSpPr>
          <p:spPr>
            <a:xfrm flipV="1">
              <a:off x="776304" y="-12466504"/>
              <a:ext cx="4001095" cy="2136307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180BEE2A-03CB-477E-B407-24E5FD7D0843}"/>
                </a:ext>
              </a:extLst>
            </p:cNvPr>
            <p:cNvCxnSpPr>
              <a:cxnSpLocks/>
              <a:stCxn id="13" idx="6"/>
              <a:endCxn id="54" idx="1"/>
            </p:cNvCxnSpPr>
            <p:nvPr/>
          </p:nvCxnSpPr>
          <p:spPr>
            <a:xfrm flipV="1">
              <a:off x="776305" y="-10952473"/>
              <a:ext cx="4001094" cy="437742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D01A1E0-2AE7-4FF7-8D21-1B091094FD2F}"/>
                </a:ext>
              </a:extLst>
            </p:cNvPr>
            <p:cNvCxnSpPr>
              <a:cxnSpLocks/>
              <a:stCxn id="13" idx="6"/>
              <a:endCxn id="77" idx="1"/>
            </p:cNvCxnSpPr>
            <p:nvPr/>
          </p:nvCxnSpPr>
          <p:spPr>
            <a:xfrm flipV="1">
              <a:off x="776305" y="-6718156"/>
              <a:ext cx="4001094" cy="143105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6017D1D-6900-4316-9AD4-2EF4D81CA6B8}"/>
                </a:ext>
              </a:extLst>
            </p:cNvPr>
            <p:cNvCxnSpPr>
              <a:cxnSpLocks/>
              <a:stCxn id="13" idx="6"/>
              <a:endCxn id="93" idx="1"/>
            </p:cNvCxnSpPr>
            <p:nvPr/>
          </p:nvCxnSpPr>
          <p:spPr>
            <a:xfrm flipV="1">
              <a:off x="776305" y="-8232187"/>
              <a:ext cx="4001094" cy="1657136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F16881C5-40B6-4142-A9E2-B4F8592DC6B9}"/>
                </a:ext>
              </a:extLst>
            </p:cNvPr>
            <p:cNvCxnSpPr>
              <a:cxnSpLocks/>
              <a:stCxn id="13" idx="6"/>
              <a:endCxn id="109" idx="1"/>
            </p:cNvCxnSpPr>
            <p:nvPr/>
          </p:nvCxnSpPr>
          <p:spPr>
            <a:xfrm>
              <a:off x="776305" y="-6575051"/>
              <a:ext cx="4001094" cy="2577181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5B75AF3-451B-4935-A521-8529F641C7EC}"/>
                </a:ext>
              </a:extLst>
            </p:cNvPr>
            <p:cNvCxnSpPr>
              <a:cxnSpLocks/>
              <a:stCxn id="13" idx="6"/>
              <a:endCxn id="125" idx="1"/>
            </p:cNvCxnSpPr>
            <p:nvPr/>
          </p:nvCxnSpPr>
          <p:spPr>
            <a:xfrm flipV="1">
              <a:off x="776305" y="-9592330"/>
              <a:ext cx="4001094" cy="3017279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74D09FA-B249-48F6-BA0F-C1A2EA4EF9A3}"/>
                </a:ext>
              </a:extLst>
            </p:cNvPr>
            <p:cNvCxnSpPr>
              <a:cxnSpLocks/>
              <a:stCxn id="13" idx="6"/>
              <a:endCxn id="141" idx="1"/>
            </p:cNvCxnSpPr>
            <p:nvPr/>
          </p:nvCxnSpPr>
          <p:spPr>
            <a:xfrm>
              <a:off x="776305" y="-6575051"/>
              <a:ext cx="4001094" cy="1217038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40BF70E-83B4-4F08-85D9-7C2129E9E2A1}"/>
                </a:ext>
              </a:extLst>
            </p:cNvPr>
            <p:cNvCxnSpPr>
              <a:cxnSpLocks/>
              <a:stCxn id="13" idx="6"/>
              <a:endCxn id="157" idx="1"/>
            </p:cNvCxnSpPr>
            <p:nvPr/>
          </p:nvCxnSpPr>
          <p:spPr>
            <a:xfrm>
              <a:off x="776305" y="-6575051"/>
              <a:ext cx="4001094" cy="393732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5315FC5B-0741-4164-AFBE-9D66F242A6AE}"/>
                </a:ext>
              </a:extLst>
            </p:cNvPr>
            <p:cNvCxnSpPr>
              <a:stCxn id="153" idx="2"/>
              <a:endCxn id="14" idx="2"/>
            </p:cNvCxnSpPr>
            <p:nvPr/>
          </p:nvCxnSpPr>
          <p:spPr>
            <a:xfrm rot="5400000" flipH="1">
              <a:off x="3821317" y="-9504200"/>
              <a:ext cx="3638928" cy="10958947"/>
            </a:xfrm>
            <a:prstGeom prst="bentConnector3">
              <a:avLst>
                <a:gd name="adj1" fmla="val -12290"/>
              </a:avLst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752E52D-265A-41FB-811C-A3610B07E04D}"/>
                </a:ext>
              </a:extLst>
            </p:cNvPr>
            <p:cNvCxnSpPr>
              <a:cxnSpLocks/>
              <a:stCxn id="34" idx="3"/>
              <a:endCxn id="186" idx="0"/>
            </p:cNvCxnSpPr>
            <p:nvPr/>
          </p:nvCxnSpPr>
          <p:spPr>
            <a:xfrm>
              <a:off x="13241816" y="-12466505"/>
              <a:ext cx="1571115" cy="472295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8063738-B6D0-4A8B-BCBE-72BB3533961C}"/>
                </a:ext>
              </a:extLst>
            </p:cNvPr>
            <p:cNvCxnSpPr>
              <a:cxnSpLocks/>
              <a:stCxn id="50" idx="3"/>
              <a:endCxn id="186" idx="1"/>
            </p:cNvCxnSpPr>
            <p:nvPr/>
          </p:nvCxnSpPr>
          <p:spPr>
            <a:xfrm>
              <a:off x="13241816" y="-10952474"/>
              <a:ext cx="1549982" cy="17402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D52B0BC-09D5-4BBD-84B9-DBC519892FDB}"/>
                </a:ext>
              </a:extLst>
            </p:cNvPr>
            <p:cNvCxnSpPr>
              <a:cxnSpLocks/>
              <a:stCxn id="73" idx="3"/>
              <a:endCxn id="191" idx="1"/>
            </p:cNvCxnSpPr>
            <p:nvPr/>
          </p:nvCxnSpPr>
          <p:spPr>
            <a:xfrm>
              <a:off x="13241816" y="-6718157"/>
              <a:ext cx="1528849" cy="174150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4804C15-5484-4A51-B6B9-06F9E7D33590}"/>
                </a:ext>
              </a:extLst>
            </p:cNvPr>
            <p:cNvCxnSpPr>
              <a:cxnSpLocks/>
              <a:stCxn id="89" idx="3"/>
              <a:endCxn id="191" idx="0"/>
            </p:cNvCxnSpPr>
            <p:nvPr/>
          </p:nvCxnSpPr>
          <p:spPr>
            <a:xfrm>
              <a:off x="13241816" y="-8232188"/>
              <a:ext cx="1549982" cy="472423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B662A42-29A2-4260-B824-93D6144BB33D}"/>
                </a:ext>
              </a:extLst>
            </p:cNvPr>
            <p:cNvCxnSpPr>
              <a:cxnSpLocks/>
              <a:stCxn id="121" idx="3"/>
              <a:endCxn id="186" idx="4"/>
            </p:cNvCxnSpPr>
            <p:nvPr/>
          </p:nvCxnSpPr>
          <p:spPr>
            <a:xfrm flipV="1">
              <a:off x="13241816" y="-10167186"/>
              <a:ext cx="1576448" cy="574855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1EA1AD4-B289-4FDC-B028-464E0C30AB37}"/>
                </a:ext>
              </a:extLst>
            </p:cNvPr>
            <p:cNvCxnSpPr>
              <a:cxnSpLocks/>
              <a:stCxn id="137" idx="3"/>
              <a:endCxn id="191" idx="4"/>
            </p:cNvCxnSpPr>
            <p:nvPr/>
          </p:nvCxnSpPr>
          <p:spPr>
            <a:xfrm flipV="1">
              <a:off x="13241816" y="-5932741"/>
              <a:ext cx="1555315" cy="574727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1" name="Queues">
              <a:extLst>
                <a:ext uri="{FF2B5EF4-FFF2-40B4-BE49-F238E27FC236}">
                  <a16:creationId xmlns:a16="http://schemas.microsoft.com/office/drawing/2014/main" id="{C34361C9-2761-4406-9D5A-66E15E7E9DB9}"/>
                </a:ext>
              </a:extLst>
            </p:cNvPr>
            <p:cNvSpPr txBox="1"/>
            <p:nvPr/>
          </p:nvSpPr>
          <p:spPr>
            <a:xfrm>
              <a:off x="2942816" y="-2217452"/>
              <a:ext cx="2148180" cy="51681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D54983"/>
                  </a:solidFill>
                </a:defRPr>
              </a:lvl1pPr>
            </a:lstStyle>
            <a:p>
              <a:r>
                <a:rPr lang="fr-CH" sz="1050" dirty="0">
                  <a:solidFill>
                    <a:sysClr val="windowText" lastClr="000000"/>
                  </a:solidFill>
                </a:rPr>
                <a:t>@update messages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6721853-A8EA-41D3-B22F-0E6A9F8DD51C}"/>
                </a:ext>
              </a:extLst>
            </p:cNvPr>
            <p:cNvGrpSpPr/>
            <p:nvPr/>
          </p:nvGrpSpPr>
          <p:grpSpPr>
            <a:xfrm>
              <a:off x="14791798" y="-12416186"/>
              <a:ext cx="2190371" cy="2602356"/>
              <a:chOff x="777024" y="2217990"/>
              <a:chExt cx="2190371" cy="2602356"/>
            </a:xfrm>
          </p:grpSpPr>
          <p:pic>
            <p:nvPicPr>
              <p:cNvPr id="183" name="Picture 2" descr="Résultat de recherche d'images pour &quot;mongodb&quot;">
                <a:extLst>
                  <a:ext uri="{FF2B5EF4-FFF2-40B4-BE49-F238E27FC236}">
                    <a16:creationId xmlns:a16="http://schemas.microsoft.com/office/drawing/2014/main" id="{D5D8C4F5-E220-4874-A4DD-9F5E389B4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6"/>
              <a:stretch/>
            </p:blipFill>
            <p:spPr bwMode="auto">
              <a:xfrm>
                <a:off x="798159" y="3151579"/>
                <a:ext cx="2169236" cy="1651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4" name="Gruppieren">
                <a:extLst>
                  <a:ext uri="{FF2B5EF4-FFF2-40B4-BE49-F238E27FC236}">
                    <a16:creationId xmlns:a16="http://schemas.microsoft.com/office/drawing/2014/main" id="{11594824-DF55-4C62-8C7C-BE545ED8B88E}"/>
                  </a:ext>
                </a:extLst>
              </p:cNvPr>
              <p:cNvGrpSpPr/>
              <p:nvPr/>
            </p:nvGrpSpPr>
            <p:grpSpPr>
              <a:xfrm>
                <a:off x="777024" y="2217990"/>
                <a:ext cx="2154177" cy="2602356"/>
                <a:chOff x="-5145" y="0"/>
                <a:chExt cx="524407" cy="633512"/>
              </a:xfrm>
            </p:grpSpPr>
            <p:sp>
              <p:nvSpPr>
                <p:cNvPr id="185" name="Oval">
                  <a:extLst>
                    <a:ext uri="{FF2B5EF4-FFF2-40B4-BE49-F238E27FC236}">
                      <a16:creationId xmlns:a16="http://schemas.microsoft.com/office/drawing/2014/main" id="{190CB581-33B3-40BB-A15A-549992F582F2}"/>
                    </a:ext>
                  </a:extLst>
                </p:cNvPr>
                <p:cNvSpPr/>
                <p:nvPr/>
              </p:nvSpPr>
              <p:spPr>
                <a:xfrm>
                  <a:off x="71" y="0"/>
                  <a:ext cx="519120" cy="213110"/>
                </a:xfrm>
                <a:prstGeom prst="ellipse">
                  <a:avLst/>
                </a:prstGeom>
                <a:solidFill>
                  <a:srgbClr val="009A65"/>
                </a:solidFill>
                <a:ln w="38100" cap="flat">
                  <a:solidFill>
                    <a:srgbClr val="009A65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186" name="Form">
                  <a:extLst>
                    <a:ext uri="{FF2B5EF4-FFF2-40B4-BE49-F238E27FC236}">
                      <a16:creationId xmlns:a16="http://schemas.microsoft.com/office/drawing/2014/main" id="{372DBE33-D074-4345-8346-642BC004E0BE}"/>
                    </a:ext>
                  </a:extLst>
                </p:cNvPr>
                <p:cNvSpPr/>
                <p:nvPr/>
              </p:nvSpPr>
              <p:spPr>
                <a:xfrm>
                  <a:off x="-5145" y="102725"/>
                  <a:ext cx="524407" cy="530787"/>
                </a:xfrm>
                <a:custGeom>
                  <a:avLst/>
                  <a:gdLst>
                    <a:gd name="connsiteX0" fmla="*/ 214 w 21814"/>
                    <a:gd name="connsiteY0" fmla="*/ 0 h 21245"/>
                    <a:gd name="connsiteX1" fmla="*/ 0 w 21814"/>
                    <a:gd name="connsiteY1" fmla="*/ 11846 h 21245"/>
                    <a:gd name="connsiteX2" fmla="*/ 214 w 21814"/>
                    <a:gd name="connsiteY2" fmla="*/ 17614 h 21245"/>
                    <a:gd name="connsiteX3" fmla="*/ 214 w 21814"/>
                    <a:gd name="connsiteY3" fmla="*/ 17802 h 21245"/>
                    <a:gd name="connsiteX4" fmla="*/ 268 w 21814"/>
                    <a:gd name="connsiteY4" fmla="*/ 17802 h 21245"/>
                    <a:gd name="connsiteX5" fmla="*/ 3380 w 21814"/>
                    <a:gd name="connsiteY5" fmla="*/ 20180 h 21245"/>
                    <a:gd name="connsiteX6" fmla="*/ 18655 w 21814"/>
                    <a:gd name="connsiteY6" fmla="*/ 20180 h 21245"/>
                    <a:gd name="connsiteX7" fmla="*/ 21760 w 21814"/>
                    <a:gd name="connsiteY7" fmla="*/ 17802 h 21245"/>
                    <a:gd name="connsiteX8" fmla="*/ 21814 w 21814"/>
                    <a:gd name="connsiteY8" fmla="*/ 17802 h 21245"/>
                    <a:gd name="connsiteX9" fmla="*/ 21814 w 21814"/>
                    <a:gd name="connsiteY9" fmla="*/ 17614 h 21245"/>
                    <a:gd name="connsiteX10" fmla="*/ 21814 w 21814"/>
                    <a:gd name="connsiteY10" fmla="*/ 0 h 21245"/>
                    <a:gd name="connsiteX11" fmla="*/ 214 w 21814"/>
                    <a:gd name="connsiteY11" fmla="*/ 0 h 2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814" h="21245" extrusionOk="0">
                      <a:moveTo>
                        <a:pt x="214" y="0"/>
                      </a:moveTo>
                      <a:cubicBezTo>
                        <a:pt x="143" y="3949"/>
                        <a:pt x="71" y="7897"/>
                        <a:pt x="0" y="11846"/>
                      </a:cubicBezTo>
                      <a:cubicBezTo>
                        <a:pt x="71" y="13769"/>
                        <a:pt x="143" y="15691"/>
                        <a:pt x="214" y="17614"/>
                      </a:cubicBezTo>
                      <a:lnTo>
                        <a:pt x="214" y="17802"/>
                      </a:lnTo>
                      <a:lnTo>
                        <a:pt x="268" y="17802"/>
                      </a:lnTo>
                      <a:cubicBezTo>
                        <a:pt x="402" y="18669"/>
                        <a:pt x="1415" y="19518"/>
                        <a:pt x="3380" y="20180"/>
                      </a:cubicBezTo>
                      <a:cubicBezTo>
                        <a:pt x="7597" y="21600"/>
                        <a:pt x="14437" y="21600"/>
                        <a:pt x="18655" y="20180"/>
                      </a:cubicBezTo>
                      <a:cubicBezTo>
                        <a:pt x="20620" y="19518"/>
                        <a:pt x="21626" y="18669"/>
                        <a:pt x="21760" y="17802"/>
                      </a:cubicBezTo>
                      <a:lnTo>
                        <a:pt x="21814" y="17802"/>
                      </a:lnTo>
                      <a:lnTo>
                        <a:pt x="21814" y="17614"/>
                      </a:lnTo>
                      <a:lnTo>
                        <a:pt x="21814" y="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009A65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DD7BB4C-1C5E-420B-93B8-D2465711897A}"/>
                </a:ext>
              </a:extLst>
            </p:cNvPr>
            <p:cNvGrpSpPr/>
            <p:nvPr/>
          </p:nvGrpSpPr>
          <p:grpSpPr>
            <a:xfrm>
              <a:off x="14770665" y="-8181741"/>
              <a:ext cx="2154177" cy="2602356"/>
              <a:chOff x="14970294" y="18177382"/>
              <a:chExt cx="2154177" cy="2602356"/>
            </a:xfrm>
          </p:grpSpPr>
          <p:grpSp>
            <p:nvGrpSpPr>
              <p:cNvPr id="188" name="Gruppieren">
                <a:extLst>
                  <a:ext uri="{FF2B5EF4-FFF2-40B4-BE49-F238E27FC236}">
                    <a16:creationId xmlns:a16="http://schemas.microsoft.com/office/drawing/2014/main" id="{5978AD13-66AD-42E0-9CA1-85F82C3114BF}"/>
                  </a:ext>
                </a:extLst>
              </p:cNvPr>
              <p:cNvGrpSpPr/>
              <p:nvPr/>
            </p:nvGrpSpPr>
            <p:grpSpPr>
              <a:xfrm>
                <a:off x="14970294" y="18177382"/>
                <a:ext cx="2154177" cy="2602356"/>
                <a:chOff x="-5145" y="0"/>
                <a:chExt cx="524407" cy="633512"/>
              </a:xfrm>
            </p:grpSpPr>
            <p:sp>
              <p:nvSpPr>
                <p:cNvPr id="190" name="Oval">
                  <a:extLst>
                    <a:ext uri="{FF2B5EF4-FFF2-40B4-BE49-F238E27FC236}">
                      <a16:creationId xmlns:a16="http://schemas.microsoft.com/office/drawing/2014/main" id="{B9695097-2152-4C58-A1D9-B74CC36AD131}"/>
                    </a:ext>
                  </a:extLst>
                </p:cNvPr>
                <p:cNvSpPr/>
                <p:nvPr/>
              </p:nvSpPr>
              <p:spPr>
                <a:xfrm>
                  <a:off x="71" y="0"/>
                  <a:ext cx="519120" cy="213110"/>
                </a:xfrm>
                <a:prstGeom prst="ellipse">
                  <a:avLst/>
                </a:prstGeom>
                <a:solidFill>
                  <a:srgbClr val="0099DA"/>
                </a:solidFill>
                <a:ln w="38100" cap="flat">
                  <a:solidFill>
                    <a:srgbClr val="0099DA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  <p:sp>
              <p:nvSpPr>
                <p:cNvPr id="191" name="Form">
                  <a:extLst>
                    <a:ext uri="{FF2B5EF4-FFF2-40B4-BE49-F238E27FC236}">
                      <a16:creationId xmlns:a16="http://schemas.microsoft.com/office/drawing/2014/main" id="{D4F0DC1F-AF90-4894-BC3E-3DBA13F0D2B3}"/>
                    </a:ext>
                  </a:extLst>
                </p:cNvPr>
                <p:cNvSpPr/>
                <p:nvPr/>
              </p:nvSpPr>
              <p:spPr>
                <a:xfrm>
                  <a:off x="-5145" y="102725"/>
                  <a:ext cx="524407" cy="530787"/>
                </a:xfrm>
                <a:custGeom>
                  <a:avLst/>
                  <a:gdLst>
                    <a:gd name="connsiteX0" fmla="*/ 214 w 21814"/>
                    <a:gd name="connsiteY0" fmla="*/ 0 h 21245"/>
                    <a:gd name="connsiteX1" fmla="*/ 0 w 21814"/>
                    <a:gd name="connsiteY1" fmla="*/ 11846 h 21245"/>
                    <a:gd name="connsiteX2" fmla="*/ 214 w 21814"/>
                    <a:gd name="connsiteY2" fmla="*/ 17614 h 21245"/>
                    <a:gd name="connsiteX3" fmla="*/ 214 w 21814"/>
                    <a:gd name="connsiteY3" fmla="*/ 17802 h 21245"/>
                    <a:gd name="connsiteX4" fmla="*/ 268 w 21814"/>
                    <a:gd name="connsiteY4" fmla="*/ 17802 h 21245"/>
                    <a:gd name="connsiteX5" fmla="*/ 3380 w 21814"/>
                    <a:gd name="connsiteY5" fmla="*/ 20180 h 21245"/>
                    <a:gd name="connsiteX6" fmla="*/ 18655 w 21814"/>
                    <a:gd name="connsiteY6" fmla="*/ 20180 h 21245"/>
                    <a:gd name="connsiteX7" fmla="*/ 21760 w 21814"/>
                    <a:gd name="connsiteY7" fmla="*/ 17802 h 21245"/>
                    <a:gd name="connsiteX8" fmla="*/ 21814 w 21814"/>
                    <a:gd name="connsiteY8" fmla="*/ 17802 h 21245"/>
                    <a:gd name="connsiteX9" fmla="*/ 21814 w 21814"/>
                    <a:gd name="connsiteY9" fmla="*/ 17614 h 21245"/>
                    <a:gd name="connsiteX10" fmla="*/ 21814 w 21814"/>
                    <a:gd name="connsiteY10" fmla="*/ 0 h 21245"/>
                    <a:gd name="connsiteX11" fmla="*/ 214 w 21814"/>
                    <a:gd name="connsiteY11" fmla="*/ 0 h 2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814" h="21245" extrusionOk="0">
                      <a:moveTo>
                        <a:pt x="214" y="0"/>
                      </a:moveTo>
                      <a:cubicBezTo>
                        <a:pt x="143" y="3949"/>
                        <a:pt x="71" y="7897"/>
                        <a:pt x="0" y="11846"/>
                      </a:cubicBezTo>
                      <a:cubicBezTo>
                        <a:pt x="71" y="13769"/>
                        <a:pt x="143" y="15691"/>
                        <a:pt x="214" y="17614"/>
                      </a:cubicBezTo>
                      <a:lnTo>
                        <a:pt x="214" y="17802"/>
                      </a:lnTo>
                      <a:lnTo>
                        <a:pt x="268" y="17802"/>
                      </a:lnTo>
                      <a:cubicBezTo>
                        <a:pt x="402" y="18669"/>
                        <a:pt x="1415" y="19518"/>
                        <a:pt x="3380" y="20180"/>
                      </a:cubicBezTo>
                      <a:cubicBezTo>
                        <a:pt x="7597" y="21600"/>
                        <a:pt x="14437" y="21600"/>
                        <a:pt x="18655" y="20180"/>
                      </a:cubicBezTo>
                      <a:cubicBezTo>
                        <a:pt x="20620" y="19518"/>
                        <a:pt x="21626" y="18669"/>
                        <a:pt x="21760" y="17802"/>
                      </a:cubicBezTo>
                      <a:lnTo>
                        <a:pt x="21814" y="17802"/>
                      </a:lnTo>
                      <a:lnTo>
                        <a:pt x="21814" y="17614"/>
                      </a:lnTo>
                      <a:lnTo>
                        <a:pt x="21814" y="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0099DA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600"/>
                </a:p>
              </p:txBody>
            </p:sp>
          </p:grpSp>
          <p:pic>
            <p:nvPicPr>
              <p:cNvPr id="189" name="Picture 10" descr="Résultat de recherche d'images pour &quot;influxdb logo&quot;">
                <a:extLst>
                  <a:ext uri="{FF2B5EF4-FFF2-40B4-BE49-F238E27FC236}">
                    <a16:creationId xmlns:a16="http://schemas.microsoft.com/office/drawing/2014/main" id="{829DCED3-360C-47EA-9D19-9976B4AF9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77" t="31683" r="62291" b="31534"/>
              <a:stretch/>
            </p:blipFill>
            <p:spPr bwMode="auto">
              <a:xfrm>
                <a:off x="15184387" y="19093520"/>
                <a:ext cx="1752456" cy="1559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242717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653B-B488-4F11-89DB-F78A9427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</p:spPr>
        <p:txBody>
          <a:bodyPr/>
          <a:lstStyle/>
          <a:p>
            <a:pPr algn="l"/>
            <a:r>
              <a:rPr lang="fr-CH" sz="4800" dirty="0" err="1">
                <a:solidFill>
                  <a:sysClr val="windowText" lastClr="000000"/>
                </a:solidFill>
              </a:rPr>
              <a:t>Core</a:t>
            </a:r>
            <a:r>
              <a:rPr lang="fr-CH" sz="4800" dirty="0">
                <a:solidFill>
                  <a:sysClr val="windowText" lastClr="000000"/>
                </a:solidFill>
              </a:rPr>
              <a:t> </a:t>
            </a:r>
            <a:r>
              <a:rPr lang="fr-CH" sz="4800" dirty="0" err="1">
                <a:solidFill>
                  <a:sysClr val="windowText" lastClr="000000"/>
                </a:solidFill>
              </a:rPr>
              <a:t>Rest</a:t>
            </a:r>
            <a:r>
              <a:rPr lang="fr-CH" sz="4800" dirty="0">
                <a:solidFill>
                  <a:sysClr val="windowText" lastClr="000000"/>
                </a:solidFill>
              </a:rPr>
              <a:t> </a:t>
            </a:r>
            <a:r>
              <a:rPr lang="fr-CH" sz="4800" dirty="0" err="1">
                <a:solidFill>
                  <a:sysClr val="windowText" lastClr="000000"/>
                </a:solidFill>
              </a:rPr>
              <a:t>linked</a:t>
            </a:r>
            <a:r>
              <a:rPr lang="fr-CH" sz="4800" dirty="0">
                <a:solidFill>
                  <a:sysClr val="windowText" lastClr="000000"/>
                </a:solidFill>
              </a:rPr>
              <a:t> Architecture</a:t>
            </a:r>
            <a:endParaRPr lang="fr-CH" sz="3600" dirty="0">
              <a:solidFill>
                <a:sysClr val="windowText" lastClr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88CFAF-724B-46DB-B8A0-CCAC06E42BAC}"/>
              </a:ext>
            </a:extLst>
          </p:cNvPr>
          <p:cNvGrpSpPr/>
          <p:nvPr/>
        </p:nvGrpSpPr>
        <p:grpSpPr>
          <a:xfrm>
            <a:off x="84402" y="1638413"/>
            <a:ext cx="12835997" cy="7861187"/>
            <a:chOff x="-9617569" y="10805181"/>
            <a:chExt cx="25800233" cy="15800909"/>
          </a:xfrm>
        </p:grpSpPr>
        <p:sp>
          <p:nvSpPr>
            <p:cNvPr id="12" name="Endpoint">
              <a:extLst>
                <a:ext uri="{FF2B5EF4-FFF2-40B4-BE49-F238E27FC236}">
                  <a16:creationId xmlns:a16="http://schemas.microsoft.com/office/drawing/2014/main" id="{A0250EE4-904F-4C8A-A76B-06EA1F05B7D1}"/>
                </a:ext>
              </a:extLst>
            </p:cNvPr>
            <p:cNvSpPr/>
            <p:nvPr/>
          </p:nvSpPr>
          <p:spPr>
            <a:xfrm>
              <a:off x="-9617569" y="17074770"/>
              <a:ext cx="2317913" cy="2317915"/>
            </a:xfrm>
            <a:prstGeom prst="ellipse">
              <a:avLst/>
            </a:prstGeom>
            <a:noFill/>
            <a:ln w="38100">
              <a:solidFill>
                <a:srgbClr val="00985F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lang="fr-CH" sz="1600" dirty="0">
                  <a:solidFill>
                    <a:sysClr val="windowText" lastClr="000000"/>
                  </a:solidFill>
                </a:rPr>
                <a:t>User</a:t>
              </a:r>
              <a:endParaRPr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X">
              <a:extLst>
                <a:ext uri="{FF2B5EF4-FFF2-40B4-BE49-F238E27FC236}">
                  <a16:creationId xmlns:a16="http://schemas.microsoft.com/office/drawing/2014/main" id="{E4520A3D-D7B0-416F-9D59-261F6E1D9D45}"/>
                </a:ext>
              </a:extLst>
            </p:cNvPr>
            <p:cNvSpPr/>
            <p:nvPr/>
          </p:nvSpPr>
          <p:spPr>
            <a:xfrm>
              <a:off x="12757600" y="24355110"/>
              <a:ext cx="1271994" cy="636718"/>
            </a:xfrm>
            <a:prstGeom prst="ellipse">
              <a:avLst/>
            </a:prstGeom>
            <a:solidFill>
              <a:srgbClr val="2AA9D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22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X</a:t>
              </a:r>
            </a:p>
          </p:txBody>
        </p:sp>
        <p:sp>
          <p:nvSpPr>
            <p:cNvPr id="14" name="Exchanges">
              <a:extLst>
                <a:ext uri="{FF2B5EF4-FFF2-40B4-BE49-F238E27FC236}">
                  <a16:creationId xmlns:a16="http://schemas.microsoft.com/office/drawing/2014/main" id="{C6D03795-A141-49C8-8903-202B6C74714F}"/>
                </a:ext>
              </a:extLst>
            </p:cNvPr>
            <p:cNvSpPr txBox="1"/>
            <p:nvPr/>
          </p:nvSpPr>
          <p:spPr>
            <a:xfrm>
              <a:off x="12385104" y="23849857"/>
              <a:ext cx="2016985" cy="15671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2AA9DC"/>
                  </a:solidFill>
                </a:defRPr>
              </a:lvl1pPr>
            </a:lstStyle>
            <a:p>
              <a:r>
                <a:rPr lang="fr-CH" sz="1100" dirty="0"/>
                <a:t>Type: Topic</a:t>
              </a:r>
            </a:p>
            <a:p>
              <a:endParaRPr lang="fr-CH" sz="1100" dirty="0"/>
            </a:p>
            <a:p>
              <a:endParaRPr lang="fr-CH" sz="1100" dirty="0"/>
            </a:p>
            <a:p>
              <a:r>
                <a:rPr lang="fr-CH" sz="1100" dirty="0"/>
                <a:t>Value: </a:t>
              </a:r>
              <a:r>
                <a:rPr lang="fr-CH" sz="1100" dirty="0" err="1"/>
                <a:t>amq.topic</a:t>
              </a:r>
              <a:endParaRPr sz="1100" dirty="0"/>
            </a:p>
          </p:txBody>
        </p:sp>
        <p:sp>
          <p:nvSpPr>
            <p:cNvPr id="15" name="Abgerundetes Rechteck">
              <a:extLst>
                <a:ext uri="{FF2B5EF4-FFF2-40B4-BE49-F238E27FC236}">
                  <a16:creationId xmlns:a16="http://schemas.microsoft.com/office/drawing/2014/main" id="{BAA8CC8A-6FD4-49C1-BA8F-B2CB26DDCE10}"/>
                </a:ext>
              </a:extLst>
            </p:cNvPr>
            <p:cNvSpPr/>
            <p:nvPr/>
          </p:nvSpPr>
          <p:spPr>
            <a:xfrm>
              <a:off x="2199815" y="12218081"/>
              <a:ext cx="6242546" cy="13680087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1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6" name="Picture 10" descr="https://upload.wikimedia.org/wikipedia/commons/thumb/4/44/Spring_Framework_Logo_2018.svg/1280px-Spring_Framework_Logo_2018.svg.png">
              <a:extLst>
                <a:ext uri="{FF2B5EF4-FFF2-40B4-BE49-F238E27FC236}">
                  <a16:creationId xmlns:a16="http://schemas.microsoft.com/office/drawing/2014/main" id="{294C67D4-E90C-45F0-893B-8C036E3A9C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32"/>
            <a:stretch/>
          </p:blipFill>
          <p:spPr bwMode="auto">
            <a:xfrm>
              <a:off x="2847341" y="12340651"/>
              <a:ext cx="1027643" cy="82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Message broker">
              <a:extLst>
                <a:ext uri="{FF2B5EF4-FFF2-40B4-BE49-F238E27FC236}">
                  <a16:creationId xmlns:a16="http://schemas.microsoft.com/office/drawing/2014/main" id="{363B2732-D0E2-44AB-87BB-6F22A74B92EF}"/>
                </a:ext>
              </a:extLst>
            </p:cNvPr>
            <p:cNvSpPr txBox="1"/>
            <p:nvPr/>
          </p:nvSpPr>
          <p:spPr>
            <a:xfrm>
              <a:off x="3874983" y="12460703"/>
              <a:ext cx="3231116" cy="5773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pPr algn="l"/>
              <a:r>
                <a:rPr lang="fr-CH" sz="1200" dirty="0">
                  <a:solidFill>
                    <a:sysClr val="windowText" lastClr="000000"/>
                  </a:solidFill>
                </a:rPr>
                <a:t>Spring </a:t>
              </a:r>
              <a:r>
                <a:rPr lang="fr-CH" sz="1200" dirty="0" err="1">
                  <a:solidFill>
                    <a:sysClr val="windowText" lastClr="000000"/>
                  </a:solidFill>
                </a:rPr>
                <a:t>Rest</a:t>
              </a:r>
              <a:r>
                <a:rPr lang="fr-CH" sz="1200" dirty="0">
                  <a:solidFill>
                    <a:sysClr val="windowText" lastClr="000000"/>
                  </a:solidFill>
                </a:rPr>
                <a:t> Controller</a:t>
              </a:r>
              <a:endParaRPr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Abgerundetes Rechteck">
              <a:extLst>
                <a:ext uri="{FF2B5EF4-FFF2-40B4-BE49-F238E27FC236}">
                  <a16:creationId xmlns:a16="http://schemas.microsoft.com/office/drawing/2014/main" id="{0DC10AB1-ADCA-49AF-B011-8DD27D98DCA0}"/>
                </a:ext>
              </a:extLst>
            </p:cNvPr>
            <p:cNvSpPr/>
            <p:nvPr/>
          </p:nvSpPr>
          <p:spPr>
            <a:xfrm>
              <a:off x="11696219" y="12176752"/>
              <a:ext cx="3572028" cy="13721416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1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Message broker">
              <a:extLst>
                <a:ext uri="{FF2B5EF4-FFF2-40B4-BE49-F238E27FC236}">
                  <a16:creationId xmlns:a16="http://schemas.microsoft.com/office/drawing/2014/main" id="{E3AD7496-63EB-41B0-8E32-9949FD86F090}"/>
                </a:ext>
              </a:extLst>
            </p:cNvPr>
            <p:cNvSpPr txBox="1"/>
            <p:nvPr/>
          </p:nvSpPr>
          <p:spPr>
            <a:xfrm>
              <a:off x="11969215" y="12518899"/>
              <a:ext cx="3060920" cy="5773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pPr algn="l"/>
              <a:r>
                <a:rPr lang="fr-CH" sz="1200" dirty="0">
                  <a:solidFill>
                    <a:sysClr val="windowText" lastClr="000000"/>
                  </a:solidFill>
                </a:rPr>
                <a:t>Backend and </a:t>
              </a:r>
              <a:r>
                <a:rPr lang="fr-CH" sz="1200" dirty="0" err="1">
                  <a:solidFill>
                    <a:sysClr val="windowText" lastClr="000000"/>
                  </a:solidFill>
                </a:rPr>
                <a:t>RabbitMQ</a:t>
              </a:r>
              <a:endParaRPr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Abgerundetes Rechteck">
              <a:extLst>
                <a:ext uri="{FF2B5EF4-FFF2-40B4-BE49-F238E27FC236}">
                  <a16:creationId xmlns:a16="http://schemas.microsoft.com/office/drawing/2014/main" id="{FB5D56CB-41DF-4E0F-9321-CA455024AEE7}"/>
                </a:ext>
              </a:extLst>
            </p:cNvPr>
            <p:cNvSpPr/>
            <p:nvPr/>
          </p:nvSpPr>
          <p:spPr>
            <a:xfrm>
              <a:off x="-5753099" y="10805181"/>
              <a:ext cx="21935763" cy="15800909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1" name="Bild" descr="Bild">
              <a:extLst>
                <a:ext uri="{FF2B5EF4-FFF2-40B4-BE49-F238E27FC236}">
                  <a16:creationId xmlns:a16="http://schemas.microsoft.com/office/drawing/2014/main" id="{BEDD9B83-B506-4929-960D-D1B75332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47038" y="11004605"/>
              <a:ext cx="1236894" cy="1113642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23" name="Queues">
              <a:extLst>
                <a:ext uri="{FF2B5EF4-FFF2-40B4-BE49-F238E27FC236}">
                  <a16:creationId xmlns:a16="http://schemas.microsoft.com/office/drawing/2014/main" id="{51D31C95-53CE-4AAF-8B75-C72028583B3C}"/>
                </a:ext>
              </a:extLst>
            </p:cNvPr>
            <p:cNvSpPr txBox="1"/>
            <p:nvPr/>
          </p:nvSpPr>
          <p:spPr>
            <a:xfrm>
              <a:off x="9467878" y="24206103"/>
              <a:ext cx="2300523" cy="546454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D54983"/>
                  </a:solidFill>
                </a:defRPr>
              </a:lvl1pPr>
            </a:lstStyle>
            <a:p>
              <a:r>
                <a:rPr lang="fr-CH" sz="1100" dirty="0">
                  <a:solidFill>
                    <a:srgbClr val="7C7C7C"/>
                  </a:solidFill>
                </a:rPr>
                <a:t>@update messages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2141878-3136-45AC-B80D-488F64C8AB21}"/>
                </a:ext>
              </a:extLst>
            </p:cNvPr>
            <p:cNvGrpSpPr/>
            <p:nvPr/>
          </p:nvGrpSpPr>
          <p:grpSpPr>
            <a:xfrm>
              <a:off x="12337642" y="16150017"/>
              <a:ext cx="2190371" cy="2602356"/>
              <a:chOff x="777024" y="2217990"/>
              <a:chExt cx="2190371" cy="2602356"/>
            </a:xfrm>
          </p:grpSpPr>
          <p:pic>
            <p:nvPicPr>
              <p:cNvPr id="25" name="Picture 2" descr="Résultat de recherche d'images pour &quot;mongodb&quot;">
                <a:extLst>
                  <a:ext uri="{FF2B5EF4-FFF2-40B4-BE49-F238E27FC236}">
                    <a16:creationId xmlns:a16="http://schemas.microsoft.com/office/drawing/2014/main" id="{2C918C03-5E73-4A3B-B9E3-25ED6669A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76"/>
              <a:stretch/>
            </p:blipFill>
            <p:spPr bwMode="auto">
              <a:xfrm>
                <a:off x="798159" y="3151579"/>
                <a:ext cx="2169236" cy="1651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Gruppieren">
                <a:extLst>
                  <a:ext uri="{FF2B5EF4-FFF2-40B4-BE49-F238E27FC236}">
                    <a16:creationId xmlns:a16="http://schemas.microsoft.com/office/drawing/2014/main" id="{609922A2-D8A5-4F48-B251-5E2FE925F5FF}"/>
                  </a:ext>
                </a:extLst>
              </p:cNvPr>
              <p:cNvGrpSpPr/>
              <p:nvPr/>
            </p:nvGrpSpPr>
            <p:grpSpPr>
              <a:xfrm>
                <a:off x="777024" y="2217990"/>
                <a:ext cx="2154177" cy="2602356"/>
                <a:chOff x="-5145" y="0"/>
                <a:chExt cx="524407" cy="633512"/>
              </a:xfrm>
            </p:grpSpPr>
            <p:sp>
              <p:nvSpPr>
                <p:cNvPr id="27" name="Oval">
                  <a:extLst>
                    <a:ext uri="{FF2B5EF4-FFF2-40B4-BE49-F238E27FC236}">
                      <a16:creationId xmlns:a16="http://schemas.microsoft.com/office/drawing/2014/main" id="{1A5869FF-D17F-42FD-B214-7C1737AAC312}"/>
                    </a:ext>
                  </a:extLst>
                </p:cNvPr>
                <p:cNvSpPr/>
                <p:nvPr/>
              </p:nvSpPr>
              <p:spPr>
                <a:xfrm>
                  <a:off x="71" y="0"/>
                  <a:ext cx="519120" cy="213110"/>
                </a:xfrm>
                <a:prstGeom prst="ellipse">
                  <a:avLst/>
                </a:prstGeom>
                <a:solidFill>
                  <a:srgbClr val="009A65"/>
                </a:solidFill>
                <a:ln w="38100" cap="flat">
                  <a:solidFill>
                    <a:srgbClr val="009A65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800"/>
                </a:p>
              </p:txBody>
            </p:sp>
            <p:sp>
              <p:nvSpPr>
                <p:cNvPr id="28" name="Form">
                  <a:extLst>
                    <a:ext uri="{FF2B5EF4-FFF2-40B4-BE49-F238E27FC236}">
                      <a16:creationId xmlns:a16="http://schemas.microsoft.com/office/drawing/2014/main" id="{488EBB03-1527-4758-A4CF-FA54BF996A46}"/>
                    </a:ext>
                  </a:extLst>
                </p:cNvPr>
                <p:cNvSpPr/>
                <p:nvPr/>
              </p:nvSpPr>
              <p:spPr>
                <a:xfrm>
                  <a:off x="-5145" y="102725"/>
                  <a:ext cx="524407" cy="530787"/>
                </a:xfrm>
                <a:custGeom>
                  <a:avLst/>
                  <a:gdLst>
                    <a:gd name="connsiteX0" fmla="*/ 214 w 21814"/>
                    <a:gd name="connsiteY0" fmla="*/ 0 h 21245"/>
                    <a:gd name="connsiteX1" fmla="*/ 0 w 21814"/>
                    <a:gd name="connsiteY1" fmla="*/ 11846 h 21245"/>
                    <a:gd name="connsiteX2" fmla="*/ 214 w 21814"/>
                    <a:gd name="connsiteY2" fmla="*/ 17614 h 21245"/>
                    <a:gd name="connsiteX3" fmla="*/ 214 w 21814"/>
                    <a:gd name="connsiteY3" fmla="*/ 17802 h 21245"/>
                    <a:gd name="connsiteX4" fmla="*/ 268 w 21814"/>
                    <a:gd name="connsiteY4" fmla="*/ 17802 h 21245"/>
                    <a:gd name="connsiteX5" fmla="*/ 3380 w 21814"/>
                    <a:gd name="connsiteY5" fmla="*/ 20180 h 21245"/>
                    <a:gd name="connsiteX6" fmla="*/ 18655 w 21814"/>
                    <a:gd name="connsiteY6" fmla="*/ 20180 h 21245"/>
                    <a:gd name="connsiteX7" fmla="*/ 21760 w 21814"/>
                    <a:gd name="connsiteY7" fmla="*/ 17802 h 21245"/>
                    <a:gd name="connsiteX8" fmla="*/ 21814 w 21814"/>
                    <a:gd name="connsiteY8" fmla="*/ 17802 h 21245"/>
                    <a:gd name="connsiteX9" fmla="*/ 21814 w 21814"/>
                    <a:gd name="connsiteY9" fmla="*/ 17614 h 21245"/>
                    <a:gd name="connsiteX10" fmla="*/ 21814 w 21814"/>
                    <a:gd name="connsiteY10" fmla="*/ 0 h 21245"/>
                    <a:gd name="connsiteX11" fmla="*/ 214 w 21814"/>
                    <a:gd name="connsiteY11" fmla="*/ 0 h 2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814" h="21245" extrusionOk="0">
                      <a:moveTo>
                        <a:pt x="214" y="0"/>
                      </a:moveTo>
                      <a:cubicBezTo>
                        <a:pt x="143" y="3949"/>
                        <a:pt x="71" y="7897"/>
                        <a:pt x="0" y="11846"/>
                      </a:cubicBezTo>
                      <a:cubicBezTo>
                        <a:pt x="71" y="13769"/>
                        <a:pt x="143" y="15691"/>
                        <a:pt x="214" y="17614"/>
                      </a:cubicBezTo>
                      <a:lnTo>
                        <a:pt x="214" y="17802"/>
                      </a:lnTo>
                      <a:lnTo>
                        <a:pt x="268" y="17802"/>
                      </a:lnTo>
                      <a:cubicBezTo>
                        <a:pt x="402" y="18669"/>
                        <a:pt x="1415" y="19518"/>
                        <a:pt x="3380" y="20180"/>
                      </a:cubicBezTo>
                      <a:cubicBezTo>
                        <a:pt x="7597" y="21600"/>
                        <a:pt x="14437" y="21600"/>
                        <a:pt x="18655" y="20180"/>
                      </a:cubicBezTo>
                      <a:cubicBezTo>
                        <a:pt x="20620" y="19518"/>
                        <a:pt x="21626" y="18669"/>
                        <a:pt x="21760" y="17802"/>
                      </a:cubicBezTo>
                      <a:lnTo>
                        <a:pt x="21814" y="17802"/>
                      </a:lnTo>
                      <a:lnTo>
                        <a:pt x="21814" y="17614"/>
                      </a:lnTo>
                      <a:lnTo>
                        <a:pt x="21814" y="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009A65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800"/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53A24B1-29ED-4712-8395-80E76C7443FB}"/>
                </a:ext>
              </a:extLst>
            </p:cNvPr>
            <p:cNvGrpSpPr/>
            <p:nvPr/>
          </p:nvGrpSpPr>
          <p:grpSpPr>
            <a:xfrm>
              <a:off x="12316509" y="21211776"/>
              <a:ext cx="2154177" cy="2602356"/>
              <a:chOff x="14970294" y="18177382"/>
              <a:chExt cx="2154177" cy="2602356"/>
            </a:xfrm>
          </p:grpSpPr>
          <p:grpSp>
            <p:nvGrpSpPr>
              <p:cNvPr id="30" name="Gruppieren">
                <a:extLst>
                  <a:ext uri="{FF2B5EF4-FFF2-40B4-BE49-F238E27FC236}">
                    <a16:creationId xmlns:a16="http://schemas.microsoft.com/office/drawing/2014/main" id="{CDFB1FE5-E195-4764-8508-56AD463ECACB}"/>
                  </a:ext>
                </a:extLst>
              </p:cNvPr>
              <p:cNvGrpSpPr/>
              <p:nvPr/>
            </p:nvGrpSpPr>
            <p:grpSpPr>
              <a:xfrm>
                <a:off x="14970294" y="18177382"/>
                <a:ext cx="2154177" cy="2602356"/>
                <a:chOff x="-5145" y="0"/>
                <a:chExt cx="524407" cy="633512"/>
              </a:xfrm>
            </p:grpSpPr>
            <p:sp>
              <p:nvSpPr>
                <p:cNvPr id="32" name="Oval">
                  <a:extLst>
                    <a:ext uri="{FF2B5EF4-FFF2-40B4-BE49-F238E27FC236}">
                      <a16:creationId xmlns:a16="http://schemas.microsoft.com/office/drawing/2014/main" id="{5BD87EED-841A-4EE5-8360-85EF2BFF58A5}"/>
                    </a:ext>
                  </a:extLst>
                </p:cNvPr>
                <p:cNvSpPr/>
                <p:nvPr/>
              </p:nvSpPr>
              <p:spPr>
                <a:xfrm>
                  <a:off x="71" y="0"/>
                  <a:ext cx="519120" cy="213110"/>
                </a:xfrm>
                <a:prstGeom prst="ellipse">
                  <a:avLst/>
                </a:prstGeom>
                <a:solidFill>
                  <a:srgbClr val="0099DA"/>
                </a:solidFill>
                <a:ln w="38100" cap="flat">
                  <a:solidFill>
                    <a:srgbClr val="0099DA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800"/>
                </a:p>
              </p:txBody>
            </p:sp>
            <p:sp>
              <p:nvSpPr>
                <p:cNvPr id="33" name="Form">
                  <a:extLst>
                    <a:ext uri="{FF2B5EF4-FFF2-40B4-BE49-F238E27FC236}">
                      <a16:creationId xmlns:a16="http://schemas.microsoft.com/office/drawing/2014/main" id="{75C386D3-51A4-41BB-8E60-56F6AF272746}"/>
                    </a:ext>
                  </a:extLst>
                </p:cNvPr>
                <p:cNvSpPr/>
                <p:nvPr/>
              </p:nvSpPr>
              <p:spPr>
                <a:xfrm>
                  <a:off x="-5145" y="102725"/>
                  <a:ext cx="524407" cy="530787"/>
                </a:xfrm>
                <a:custGeom>
                  <a:avLst/>
                  <a:gdLst>
                    <a:gd name="connsiteX0" fmla="*/ 214 w 21814"/>
                    <a:gd name="connsiteY0" fmla="*/ 0 h 21245"/>
                    <a:gd name="connsiteX1" fmla="*/ 0 w 21814"/>
                    <a:gd name="connsiteY1" fmla="*/ 11846 h 21245"/>
                    <a:gd name="connsiteX2" fmla="*/ 214 w 21814"/>
                    <a:gd name="connsiteY2" fmla="*/ 17614 h 21245"/>
                    <a:gd name="connsiteX3" fmla="*/ 214 w 21814"/>
                    <a:gd name="connsiteY3" fmla="*/ 17802 h 21245"/>
                    <a:gd name="connsiteX4" fmla="*/ 268 w 21814"/>
                    <a:gd name="connsiteY4" fmla="*/ 17802 h 21245"/>
                    <a:gd name="connsiteX5" fmla="*/ 3380 w 21814"/>
                    <a:gd name="connsiteY5" fmla="*/ 20180 h 21245"/>
                    <a:gd name="connsiteX6" fmla="*/ 18655 w 21814"/>
                    <a:gd name="connsiteY6" fmla="*/ 20180 h 21245"/>
                    <a:gd name="connsiteX7" fmla="*/ 21760 w 21814"/>
                    <a:gd name="connsiteY7" fmla="*/ 17802 h 21245"/>
                    <a:gd name="connsiteX8" fmla="*/ 21814 w 21814"/>
                    <a:gd name="connsiteY8" fmla="*/ 17802 h 21245"/>
                    <a:gd name="connsiteX9" fmla="*/ 21814 w 21814"/>
                    <a:gd name="connsiteY9" fmla="*/ 17614 h 21245"/>
                    <a:gd name="connsiteX10" fmla="*/ 21814 w 21814"/>
                    <a:gd name="connsiteY10" fmla="*/ 0 h 21245"/>
                    <a:gd name="connsiteX11" fmla="*/ 214 w 21814"/>
                    <a:gd name="connsiteY11" fmla="*/ 0 h 2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814" h="21245" extrusionOk="0">
                      <a:moveTo>
                        <a:pt x="214" y="0"/>
                      </a:moveTo>
                      <a:cubicBezTo>
                        <a:pt x="143" y="3949"/>
                        <a:pt x="71" y="7897"/>
                        <a:pt x="0" y="11846"/>
                      </a:cubicBezTo>
                      <a:cubicBezTo>
                        <a:pt x="71" y="13769"/>
                        <a:pt x="143" y="15691"/>
                        <a:pt x="214" y="17614"/>
                      </a:cubicBezTo>
                      <a:lnTo>
                        <a:pt x="214" y="17802"/>
                      </a:lnTo>
                      <a:lnTo>
                        <a:pt x="268" y="17802"/>
                      </a:lnTo>
                      <a:cubicBezTo>
                        <a:pt x="402" y="18669"/>
                        <a:pt x="1415" y="19518"/>
                        <a:pt x="3380" y="20180"/>
                      </a:cubicBezTo>
                      <a:cubicBezTo>
                        <a:pt x="7597" y="21600"/>
                        <a:pt x="14437" y="21600"/>
                        <a:pt x="18655" y="20180"/>
                      </a:cubicBezTo>
                      <a:cubicBezTo>
                        <a:pt x="20620" y="19518"/>
                        <a:pt x="21626" y="18669"/>
                        <a:pt x="21760" y="17802"/>
                      </a:cubicBezTo>
                      <a:lnTo>
                        <a:pt x="21814" y="17802"/>
                      </a:lnTo>
                      <a:lnTo>
                        <a:pt x="21814" y="17614"/>
                      </a:lnTo>
                      <a:lnTo>
                        <a:pt x="21814" y="0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0099DA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>
                      <a:solidFill>
                        <a:srgbClr val="FFFFFF"/>
                      </a:solidFill>
                    </a:defRPr>
                  </a:pPr>
                  <a:endParaRPr sz="1800"/>
                </a:p>
              </p:txBody>
            </p:sp>
          </p:grpSp>
          <p:pic>
            <p:nvPicPr>
              <p:cNvPr id="31" name="Picture 10" descr="Résultat de recherche d'images pour &quot;influxdb logo&quot;">
                <a:extLst>
                  <a:ext uri="{FF2B5EF4-FFF2-40B4-BE49-F238E27FC236}">
                    <a16:creationId xmlns:a16="http://schemas.microsoft.com/office/drawing/2014/main" id="{A3D544BC-78CF-4BB3-8D51-FF975B20F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77" t="31683" r="62291" b="31534"/>
              <a:stretch/>
            </p:blipFill>
            <p:spPr bwMode="auto">
              <a:xfrm>
                <a:off x="15184387" y="19093520"/>
                <a:ext cx="1752456" cy="15591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374942-FF34-4C8C-A9A0-B2491B764579}"/>
                </a:ext>
              </a:extLst>
            </p:cNvPr>
            <p:cNvGrpSpPr/>
            <p:nvPr/>
          </p:nvGrpSpPr>
          <p:grpSpPr>
            <a:xfrm>
              <a:off x="2742762" y="13585314"/>
              <a:ext cx="5190972" cy="864928"/>
              <a:chOff x="2742762" y="13585314"/>
              <a:chExt cx="5190972" cy="864928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D024157-CAE3-4F1C-8E67-0EA6C48D6AD8}"/>
                  </a:ext>
                </a:extLst>
              </p:cNvPr>
              <p:cNvSpPr/>
              <p:nvPr/>
            </p:nvSpPr>
            <p:spPr>
              <a:xfrm>
                <a:off x="2742762" y="13585314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UserManagementController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Bild" descr="Bild">
                <a:extLst>
                  <a:ext uri="{FF2B5EF4-FFF2-40B4-BE49-F238E27FC236}">
                    <a16:creationId xmlns:a16="http://schemas.microsoft.com/office/drawing/2014/main" id="{1CC558FC-DD97-4653-855D-26EAF8D04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13833146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D1CEF09-12D3-4D78-9D21-00C624782BA7}"/>
                </a:ext>
              </a:extLst>
            </p:cNvPr>
            <p:cNvGrpSpPr/>
            <p:nvPr/>
          </p:nvGrpSpPr>
          <p:grpSpPr>
            <a:xfrm>
              <a:off x="2742762" y="24274095"/>
              <a:ext cx="5190972" cy="864928"/>
              <a:chOff x="2742762" y="24274095"/>
              <a:chExt cx="5190972" cy="86492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8B5D156-C60B-4671-9088-8D6877765580}"/>
                  </a:ext>
                </a:extLst>
              </p:cNvPr>
              <p:cNvSpPr/>
              <p:nvPr/>
            </p:nvSpPr>
            <p:spPr>
              <a:xfrm>
                <a:off x="2742762" y="24274095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JobsController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Bild" descr="Bild">
                <a:extLst>
                  <a:ext uri="{FF2B5EF4-FFF2-40B4-BE49-F238E27FC236}">
                    <a16:creationId xmlns:a16="http://schemas.microsoft.com/office/drawing/2014/main" id="{FF579FCF-DF12-404F-840C-98A2F156E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24521927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6F5A05-706C-422F-9C18-F4E73340438E}"/>
                </a:ext>
              </a:extLst>
            </p:cNvPr>
            <p:cNvGrpSpPr/>
            <p:nvPr/>
          </p:nvGrpSpPr>
          <p:grpSpPr>
            <a:xfrm>
              <a:off x="2742762" y="14921412"/>
              <a:ext cx="5190972" cy="864928"/>
              <a:chOff x="2742762" y="14921412"/>
              <a:chExt cx="5190972" cy="864928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25284F5-9EA2-453B-B39B-C862E91117B6}"/>
                  </a:ext>
                </a:extLst>
              </p:cNvPr>
              <p:cNvSpPr/>
              <p:nvPr/>
            </p:nvSpPr>
            <p:spPr>
              <a:xfrm>
                <a:off x="2742762" y="14921412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UserAccessControlController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Bild" descr="Bild">
                <a:extLst>
                  <a:ext uri="{FF2B5EF4-FFF2-40B4-BE49-F238E27FC236}">
                    <a16:creationId xmlns:a16="http://schemas.microsoft.com/office/drawing/2014/main" id="{B52B9EBC-9E3D-48AE-B75A-04EAA7F13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15169244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97C1D1-4FA5-4A55-94F7-A26EF332D0B6}"/>
                </a:ext>
              </a:extLst>
            </p:cNvPr>
            <p:cNvGrpSpPr/>
            <p:nvPr/>
          </p:nvGrpSpPr>
          <p:grpSpPr>
            <a:xfrm>
              <a:off x="2742762" y="16257510"/>
              <a:ext cx="5190972" cy="864928"/>
              <a:chOff x="2742762" y="16257510"/>
              <a:chExt cx="5190972" cy="864928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5A53EBA-5793-4071-A27D-CC98CADBCFC6}"/>
                  </a:ext>
                </a:extLst>
              </p:cNvPr>
              <p:cNvSpPr/>
              <p:nvPr/>
            </p:nvSpPr>
            <p:spPr>
              <a:xfrm>
                <a:off x="2742762" y="16257510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UserGroupController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5" name="Bild" descr="Bild">
                <a:extLst>
                  <a:ext uri="{FF2B5EF4-FFF2-40B4-BE49-F238E27FC236}">
                    <a16:creationId xmlns:a16="http://schemas.microsoft.com/office/drawing/2014/main" id="{435199DE-4D12-41DE-BDFB-4BB43A5276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16505342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7AEB3BE-7F48-4AC0-BEDC-9844B9C19011}"/>
                </a:ext>
              </a:extLst>
            </p:cNvPr>
            <p:cNvGrpSpPr/>
            <p:nvPr/>
          </p:nvGrpSpPr>
          <p:grpSpPr>
            <a:xfrm>
              <a:off x="2742762" y="17593608"/>
              <a:ext cx="5190972" cy="864928"/>
              <a:chOff x="2742762" y="17593608"/>
              <a:chExt cx="5190972" cy="864928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F6E857DA-DFCA-44A5-8B7E-17684F2A1E86}"/>
                  </a:ext>
                </a:extLst>
              </p:cNvPr>
              <p:cNvSpPr/>
              <p:nvPr/>
            </p:nvSpPr>
            <p:spPr>
              <a:xfrm>
                <a:off x="2742762" y="17593608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UserGroupAccessControlController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8" name="Bild" descr="Bild">
                <a:extLst>
                  <a:ext uri="{FF2B5EF4-FFF2-40B4-BE49-F238E27FC236}">
                    <a16:creationId xmlns:a16="http://schemas.microsoft.com/office/drawing/2014/main" id="{476DB6B2-B578-4365-B7EF-D34714CD3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17841440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B969ED-363D-4A74-90BD-15FFB299DBB8}"/>
                </a:ext>
              </a:extLst>
            </p:cNvPr>
            <p:cNvGrpSpPr/>
            <p:nvPr/>
          </p:nvGrpSpPr>
          <p:grpSpPr>
            <a:xfrm>
              <a:off x="2742762" y="18929706"/>
              <a:ext cx="5190972" cy="864928"/>
              <a:chOff x="2742762" y="18929706"/>
              <a:chExt cx="5190972" cy="864928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C512F2E-F2A0-46E5-B956-4D150A30AEC8}"/>
                  </a:ext>
                </a:extLst>
              </p:cNvPr>
              <p:cNvSpPr/>
              <p:nvPr/>
            </p:nvSpPr>
            <p:spPr>
              <a:xfrm>
                <a:off x="2742762" y="18929706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EndpointManagementController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Bild" descr="Bild">
                <a:extLst>
                  <a:ext uri="{FF2B5EF4-FFF2-40B4-BE49-F238E27FC236}">
                    <a16:creationId xmlns:a16="http://schemas.microsoft.com/office/drawing/2014/main" id="{D7C8413C-0361-4A46-B8B9-3C74C5E63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19177538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0E87FF6-6354-4161-B4E5-444C8177CB7D}"/>
                </a:ext>
              </a:extLst>
            </p:cNvPr>
            <p:cNvGrpSpPr/>
            <p:nvPr/>
          </p:nvGrpSpPr>
          <p:grpSpPr>
            <a:xfrm>
              <a:off x="2742762" y="20265804"/>
              <a:ext cx="5190972" cy="864928"/>
              <a:chOff x="2742762" y="20265804"/>
              <a:chExt cx="5190972" cy="864928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64904F22-1944-4679-9373-A84F07AD3D1B}"/>
                  </a:ext>
                </a:extLst>
              </p:cNvPr>
              <p:cNvSpPr/>
              <p:nvPr/>
            </p:nvSpPr>
            <p:spPr>
              <a:xfrm>
                <a:off x="2742762" y="20265804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CertificateController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4" name="Bild" descr="Bild">
                <a:extLst>
                  <a:ext uri="{FF2B5EF4-FFF2-40B4-BE49-F238E27FC236}">
                    <a16:creationId xmlns:a16="http://schemas.microsoft.com/office/drawing/2014/main" id="{E1F7FD84-EC51-4F66-917F-CDAD8D5F3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20513636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3AE0F69-7E6D-47DC-91FC-0E1867C7EBF8}"/>
                </a:ext>
              </a:extLst>
            </p:cNvPr>
            <p:cNvGrpSpPr/>
            <p:nvPr/>
          </p:nvGrpSpPr>
          <p:grpSpPr>
            <a:xfrm>
              <a:off x="2742762" y="21601902"/>
              <a:ext cx="5190972" cy="864928"/>
              <a:chOff x="2742762" y="21601902"/>
              <a:chExt cx="5190972" cy="864928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BB25E25-5F11-48B6-A895-AEF2B8B1AFC2}"/>
                  </a:ext>
                </a:extLst>
              </p:cNvPr>
              <p:cNvSpPr/>
              <p:nvPr/>
            </p:nvSpPr>
            <p:spPr>
              <a:xfrm>
                <a:off x="2742762" y="21601902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HistoryController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7" name="Bild" descr="Bild">
                <a:extLst>
                  <a:ext uri="{FF2B5EF4-FFF2-40B4-BE49-F238E27FC236}">
                    <a16:creationId xmlns:a16="http://schemas.microsoft.com/office/drawing/2014/main" id="{18BB73DE-B187-42FC-9BFC-251D8E6E6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21849734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71A7007-03AD-48EE-B020-BE065B39957F}"/>
                </a:ext>
              </a:extLst>
            </p:cNvPr>
            <p:cNvGrpSpPr/>
            <p:nvPr/>
          </p:nvGrpSpPr>
          <p:grpSpPr>
            <a:xfrm>
              <a:off x="2742762" y="22938000"/>
              <a:ext cx="5190972" cy="864928"/>
              <a:chOff x="2742762" y="22938000"/>
              <a:chExt cx="5190972" cy="864928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98059B4-8B46-443F-B9BF-22A9D12BD94A}"/>
                  </a:ext>
                </a:extLst>
              </p:cNvPr>
              <p:cNvSpPr/>
              <p:nvPr/>
            </p:nvSpPr>
            <p:spPr>
              <a:xfrm>
                <a:off x="2742762" y="22938000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LogsController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60" name="Bild" descr="Bild">
                <a:extLst>
                  <a:ext uri="{FF2B5EF4-FFF2-40B4-BE49-F238E27FC236}">
                    <a16:creationId xmlns:a16="http://schemas.microsoft.com/office/drawing/2014/main" id="{33CA0873-BB7C-4E71-985A-5CD5C180B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3050"/>
              </a:blip>
              <a:stretch>
                <a:fillRect/>
              </a:stretch>
            </p:blipFill>
            <p:spPr>
              <a:xfrm>
                <a:off x="2885930" y="23185832"/>
                <a:ext cx="469901" cy="46990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09EBF4F-AE64-482C-B273-A1AFBFC799EC}"/>
                </a:ext>
              </a:extLst>
            </p:cNvPr>
            <p:cNvCxnSpPr>
              <a:cxnSpLocks/>
              <a:stCxn id="91" idx="3"/>
              <a:endCxn id="35" idx="1"/>
            </p:cNvCxnSpPr>
            <p:nvPr/>
          </p:nvCxnSpPr>
          <p:spPr>
            <a:xfrm flipV="1">
              <a:off x="-495691" y="14017779"/>
              <a:ext cx="3238453" cy="4219780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BB3B50F-2B82-459A-BDBD-02683493DAC7}"/>
                </a:ext>
              </a:extLst>
            </p:cNvPr>
            <p:cNvGrpSpPr/>
            <p:nvPr/>
          </p:nvGrpSpPr>
          <p:grpSpPr>
            <a:xfrm>
              <a:off x="-5223635" y="14306455"/>
              <a:ext cx="5190972" cy="864928"/>
              <a:chOff x="-4335306" y="13461471"/>
              <a:chExt cx="5190972" cy="864928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EBBDA74-0592-43F6-BBDD-1B32F64262D5}"/>
                  </a:ext>
                </a:extLst>
              </p:cNvPr>
              <p:cNvSpPr/>
              <p:nvPr/>
            </p:nvSpPr>
            <p:spPr>
              <a:xfrm>
                <a:off x="-4335306" y="13461471"/>
                <a:ext cx="5190972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MongoCustomUserDetailsService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8090BC81-ACF2-4407-8844-A93D185489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13471" y="13565331"/>
                <a:ext cx="642246" cy="642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9D1BCAC-5350-44A9-94A4-C21EB3F1F592}"/>
                </a:ext>
              </a:extLst>
            </p:cNvPr>
            <p:cNvCxnSpPr>
              <a:cxnSpLocks/>
              <a:stCxn id="91" idx="3"/>
              <a:endCxn id="41" idx="1"/>
            </p:cNvCxnSpPr>
            <p:nvPr/>
          </p:nvCxnSpPr>
          <p:spPr>
            <a:xfrm flipV="1">
              <a:off x="-495691" y="15353877"/>
              <a:ext cx="3238453" cy="2883681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67A38F-0C0B-4D7D-BC17-33405B04116B}"/>
                </a:ext>
              </a:extLst>
            </p:cNvPr>
            <p:cNvCxnSpPr>
              <a:cxnSpLocks/>
              <a:stCxn id="91" idx="3"/>
              <a:endCxn id="44" idx="1"/>
            </p:cNvCxnSpPr>
            <p:nvPr/>
          </p:nvCxnSpPr>
          <p:spPr>
            <a:xfrm flipV="1">
              <a:off x="-495691" y="16689976"/>
              <a:ext cx="3238453" cy="154758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F67A60E-1472-4922-95FB-3DCB83C3E8F9}"/>
                </a:ext>
              </a:extLst>
            </p:cNvPr>
            <p:cNvCxnSpPr>
              <a:cxnSpLocks/>
              <a:stCxn id="91" idx="3"/>
              <a:endCxn id="47" idx="1"/>
            </p:cNvCxnSpPr>
            <p:nvPr/>
          </p:nvCxnSpPr>
          <p:spPr>
            <a:xfrm flipV="1">
              <a:off x="-495691" y="18026073"/>
              <a:ext cx="3238453" cy="211485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2474F55-D474-4723-AB5E-FF9183CD9554}"/>
                </a:ext>
              </a:extLst>
            </p:cNvPr>
            <p:cNvCxnSpPr>
              <a:cxnSpLocks/>
              <a:stCxn id="91" idx="3"/>
              <a:endCxn id="50" idx="1"/>
            </p:cNvCxnSpPr>
            <p:nvPr/>
          </p:nvCxnSpPr>
          <p:spPr>
            <a:xfrm>
              <a:off x="-495691" y="18237558"/>
              <a:ext cx="3238453" cy="1124614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46C5E8A-E49A-41A6-976E-54A7AD79C8C6}"/>
                </a:ext>
              </a:extLst>
            </p:cNvPr>
            <p:cNvCxnSpPr>
              <a:cxnSpLocks/>
              <a:stCxn id="91" idx="3"/>
              <a:endCxn id="53" idx="1"/>
            </p:cNvCxnSpPr>
            <p:nvPr/>
          </p:nvCxnSpPr>
          <p:spPr>
            <a:xfrm>
              <a:off x="-495691" y="18237558"/>
              <a:ext cx="3238453" cy="246071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B9BEAF8-701F-4D69-931C-57338BBF208A}"/>
                </a:ext>
              </a:extLst>
            </p:cNvPr>
            <p:cNvCxnSpPr>
              <a:cxnSpLocks/>
              <a:stCxn id="91" idx="3"/>
              <a:endCxn id="56" idx="1"/>
            </p:cNvCxnSpPr>
            <p:nvPr/>
          </p:nvCxnSpPr>
          <p:spPr>
            <a:xfrm>
              <a:off x="-495691" y="18237558"/>
              <a:ext cx="3238453" cy="3796809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843007C-1572-4102-A512-4A2693E7DAC0}"/>
                </a:ext>
              </a:extLst>
            </p:cNvPr>
            <p:cNvCxnSpPr>
              <a:cxnSpLocks/>
              <a:stCxn id="91" idx="3"/>
              <a:endCxn id="59" idx="1"/>
            </p:cNvCxnSpPr>
            <p:nvPr/>
          </p:nvCxnSpPr>
          <p:spPr>
            <a:xfrm>
              <a:off x="-495691" y="18237558"/>
              <a:ext cx="3238453" cy="5132908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E564F3F-829D-4FCA-B8A4-31358D580BE4}"/>
                </a:ext>
              </a:extLst>
            </p:cNvPr>
            <p:cNvCxnSpPr>
              <a:cxnSpLocks/>
              <a:stCxn id="91" idx="3"/>
              <a:endCxn id="38" idx="1"/>
            </p:cNvCxnSpPr>
            <p:nvPr/>
          </p:nvCxnSpPr>
          <p:spPr>
            <a:xfrm>
              <a:off x="-495691" y="18237558"/>
              <a:ext cx="3238453" cy="6469003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3958B14-BE13-49FD-A318-A8329E9DD05F}"/>
                </a:ext>
              </a:extLst>
            </p:cNvPr>
            <p:cNvCxnSpPr>
              <a:cxnSpLocks/>
              <a:stCxn id="35" idx="3"/>
              <a:endCxn id="27" idx="2"/>
            </p:cNvCxnSpPr>
            <p:nvPr/>
          </p:nvCxnSpPr>
          <p:spPr>
            <a:xfrm>
              <a:off x="7933734" y="14017778"/>
              <a:ext cx="4425334" cy="2569948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9C710AC-9CC5-421F-B1E8-3F35C734051B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7933734" y="15353876"/>
              <a:ext cx="4382775" cy="161873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5B5CFD-365B-4A31-8C4A-7F55F3D7571B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7933734" y="16689974"/>
              <a:ext cx="4382775" cy="610403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338D7D5-5898-4A8D-B029-3E42342A038F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7933734" y="17582561"/>
              <a:ext cx="4403908" cy="443511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F722B53-3898-4A26-BEFA-74F008A8B0E7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7933734" y="18042957"/>
              <a:ext cx="4403908" cy="1319213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9D0C0AE6-2FD5-47D9-819F-C071D0925143}"/>
                </a:ext>
              </a:extLst>
            </p:cNvPr>
            <p:cNvCxnSpPr>
              <a:cxnSpLocks/>
              <a:stCxn id="53" idx="3"/>
              <a:endCxn id="28" idx="3"/>
            </p:cNvCxnSpPr>
            <p:nvPr/>
          </p:nvCxnSpPr>
          <p:spPr>
            <a:xfrm flipV="1">
              <a:off x="7933734" y="18399017"/>
              <a:ext cx="4425041" cy="2299251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953BEFC-F995-4F7E-8EC5-D4288C2D847F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7933734" y="22034366"/>
              <a:ext cx="4403908" cy="93548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D3E08B2-6EBB-4298-9B0B-D660A942E535}"/>
                </a:ext>
              </a:extLst>
            </p:cNvPr>
            <p:cNvCxnSpPr>
              <a:cxnSpLocks/>
              <a:stCxn id="59" idx="3"/>
              <a:endCxn id="33" idx="3"/>
            </p:cNvCxnSpPr>
            <p:nvPr/>
          </p:nvCxnSpPr>
          <p:spPr>
            <a:xfrm>
              <a:off x="7933734" y="23370464"/>
              <a:ext cx="4403908" cy="90312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D9A26DC-F403-498D-931A-0361E632DADE}"/>
                </a:ext>
              </a:extLst>
            </p:cNvPr>
            <p:cNvCxnSpPr>
              <a:cxnSpLocks/>
              <a:stCxn id="38" idx="3"/>
              <a:endCxn id="13" idx="2"/>
            </p:cNvCxnSpPr>
            <p:nvPr/>
          </p:nvCxnSpPr>
          <p:spPr>
            <a:xfrm flipV="1">
              <a:off x="7933734" y="24673469"/>
              <a:ext cx="4823866" cy="33090"/>
            </a:xfrm>
            <a:prstGeom prst="straightConnector1">
              <a:avLst/>
            </a:prstGeom>
            <a:noFill/>
            <a:ln w="28575" cap="flat">
              <a:solidFill>
                <a:schemeClr val="bg2">
                  <a:lumMod val="75000"/>
                </a:schemeClr>
              </a:solidFill>
              <a:prstDash val="lg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90E5B89-828D-4066-ADA2-E07F4C0E6B3E}"/>
                </a:ext>
              </a:extLst>
            </p:cNvPr>
            <p:cNvCxnSpPr>
              <a:cxnSpLocks/>
              <a:stCxn id="50" idx="3"/>
              <a:endCxn id="13" idx="2"/>
            </p:cNvCxnSpPr>
            <p:nvPr/>
          </p:nvCxnSpPr>
          <p:spPr>
            <a:xfrm>
              <a:off x="7933734" y="19362170"/>
              <a:ext cx="4823866" cy="5311299"/>
            </a:xfrm>
            <a:prstGeom prst="straightConnector1">
              <a:avLst/>
            </a:prstGeom>
            <a:noFill/>
            <a:ln w="28575" cap="flat">
              <a:solidFill>
                <a:schemeClr val="bg2">
                  <a:lumMod val="75000"/>
                </a:schemeClr>
              </a:solidFill>
              <a:prstDash val="lg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0" name="Queues">
              <a:extLst>
                <a:ext uri="{FF2B5EF4-FFF2-40B4-BE49-F238E27FC236}">
                  <a16:creationId xmlns:a16="http://schemas.microsoft.com/office/drawing/2014/main" id="{D827814A-E15C-4D53-BD87-45638306B2F9}"/>
                </a:ext>
              </a:extLst>
            </p:cNvPr>
            <p:cNvSpPr txBox="1"/>
            <p:nvPr/>
          </p:nvSpPr>
          <p:spPr>
            <a:xfrm rot="3012772">
              <a:off x="9058797" y="20947764"/>
              <a:ext cx="1855884" cy="546454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000">
                  <a:solidFill>
                    <a:srgbClr val="D54983"/>
                  </a:solidFill>
                </a:defRPr>
              </a:lvl1pPr>
            </a:lstStyle>
            <a:p>
              <a:r>
                <a:rPr lang="fr-CH" sz="1100" dirty="0">
                  <a:solidFill>
                    <a:srgbClr val="7C7C7C"/>
                  </a:solidFill>
                </a:rPr>
                <a:t>@set messages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16CA018-2F7F-4CC3-98BE-A41CF4E3AD97}"/>
                </a:ext>
              </a:extLst>
            </p:cNvPr>
            <p:cNvSpPr/>
            <p:nvPr/>
          </p:nvSpPr>
          <p:spPr>
            <a:xfrm>
              <a:off x="-5753101" y="17856070"/>
              <a:ext cx="5257410" cy="76297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CH" sz="1800" dirty="0">
                  <a:solidFill>
                    <a:schemeClr val="bg1"/>
                  </a:solidFill>
                </a:rPr>
                <a:t>Port 8081</a:t>
              </a:r>
              <a:endParaRPr kumimoji="0" lang="en-GB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 Light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F5FC215-98B4-4E2E-8A37-44A2AD8DE98C}"/>
                </a:ext>
              </a:extLst>
            </p:cNvPr>
            <p:cNvCxnSpPr>
              <a:cxnSpLocks/>
              <a:stCxn id="12" idx="6"/>
              <a:endCxn id="91" idx="1"/>
            </p:cNvCxnSpPr>
            <p:nvPr/>
          </p:nvCxnSpPr>
          <p:spPr>
            <a:xfrm>
              <a:off x="-7299656" y="18233729"/>
              <a:ext cx="1546555" cy="3829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3F07CA4-33F6-4501-BD7D-90AE67E44877}"/>
                </a:ext>
              </a:extLst>
            </p:cNvPr>
            <p:cNvCxnSpPr>
              <a:cxnSpLocks/>
              <a:stCxn id="70" idx="0"/>
              <a:endCxn id="27" idx="0"/>
            </p:cNvCxnSpPr>
            <p:nvPr/>
          </p:nvCxnSpPr>
          <p:spPr>
            <a:xfrm rot="16200000" flipH="1">
              <a:off x="4476793" y="7201513"/>
              <a:ext cx="1843562" cy="16053447"/>
            </a:xfrm>
            <a:prstGeom prst="bentConnector3">
              <a:avLst>
                <a:gd name="adj1" fmla="val -60966"/>
              </a:avLst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44241F1-6AC5-4350-AC55-07A38267442E}"/>
                </a:ext>
              </a:extLst>
            </p:cNvPr>
            <p:cNvGrpSpPr/>
            <p:nvPr/>
          </p:nvGrpSpPr>
          <p:grpSpPr>
            <a:xfrm>
              <a:off x="-4471099" y="15702973"/>
              <a:ext cx="3685900" cy="864928"/>
              <a:chOff x="-4135059" y="15707065"/>
              <a:chExt cx="3685900" cy="864928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F0320ABB-DA86-4D7E-BF27-4A10A1E940DA}"/>
                  </a:ext>
                </a:extLst>
              </p:cNvPr>
              <p:cNvSpPr/>
              <p:nvPr/>
            </p:nvSpPr>
            <p:spPr>
              <a:xfrm>
                <a:off x="-4135059" y="15707065"/>
                <a:ext cx="3685900" cy="864928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rgbClr val="009B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 err="1">
                    <a:solidFill>
                      <a:schemeClr val="tx1"/>
                    </a:solidFill>
                  </a:rPr>
                  <a:t>SecurityConfiguration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6" name="Picture 2">
                <a:extLst>
                  <a:ext uri="{FF2B5EF4-FFF2-40B4-BE49-F238E27FC236}">
                    <a16:creationId xmlns:a16="http://schemas.microsoft.com/office/drawing/2014/main" id="{B7335D81-4E44-4898-9329-5F22EFF12C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65624" y="15810925"/>
                <a:ext cx="642246" cy="642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2C0F793-A585-4138-8EF9-358D12BD891E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2629024" y="16567901"/>
              <a:ext cx="875" cy="1313740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8" name="Abgerundetes Rechteck">
              <a:extLst>
                <a:ext uri="{FF2B5EF4-FFF2-40B4-BE49-F238E27FC236}">
                  <a16:creationId xmlns:a16="http://schemas.microsoft.com/office/drawing/2014/main" id="{A1D7C2AB-ED91-47A7-86D3-01677E1EC883}"/>
                </a:ext>
              </a:extLst>
            </p:cNvPr>
            <p:cNvSpPr/>
            <p:nvPr/>
          </p:nvSpPr>
          <p:spPr>
            <a:xfrm>
              <a:off x="-5312525" y="12218081"/>
              <a:ext cx="5379006" cy="4865525"/>
            </a:xfrm>
            <a:prstGeom prst="roundRect">
              <a:avLst>
                <a:gd name="adj" fmla="val 10756"/>
              </a:avLst>
            </a:prstGeom>
            <a:ln w="28575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1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9" name="Message broker">
              <a:extLst>
                <a:ext uri="{FF2B5EF4-FFF2-40B4-BE49-F238E27FC236}">
                  <a16:creationId xmlns:a16="http://schemas.microsoft.com/office/drawing/2014/main" id="{BCF7D808-246A-48E1-A33D-7271D74203E6}"/>
                </a:ext>
              </a:extLst>
            </p:cNvPr>
            <p:cNvSpPr txBox="1"/>
            <p:nvPr/>
          </p:nvSpPr>
          <p:spPr>
            <a:xfrm>
              <a:off x="-3782980" y="12460703"/>
              <a:ext cx="2757195" cy="5773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400">
                  <a:solidFill>
                    <a:srgbClr val="2AA9DC"/>
                  </a:solidFill>
                </a:defRPr>
              </a:lvl1pPr>
            </a:lstStyle>
            <a:p>
              <a:pPr algn="l"/>
              <a:r>
                <a:rPr lang="fr-CH" sz="1200" dirty="0">
                  <a:solidFill>
                    <a:sysClr val="windowText" lastClr="000000"/>
                  </a:solidFill>
                </a:rPr>
                <a:t>Spring MVC Security</a:t>
              </a:r>
              <a:endParaRPr sz="1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0" name="Picture 10" descr="https://upload.wikimedia.org/wikipedia/commons/thumb/4/44/Spring_Framework_Logo_2018.svg/1280px-Spring_Framework_Logo_2018.svg.png">
              <a:extLst>
                <a:ext uri="{FF2B5EF4-FFF2-40B4-BE49-F238E27FC236}">
                  <a16:creationId xmlns:a16="http://schemas.microsoft.com/office/drawing/2014/main" id="{124BF23D-F035-4848-8D60-D258F3A5D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32"/>
            <a:stretch/>
          </p:blipFill>
          <p:spPr bwMode="auto">
            <a:xfrm>
              <a:off x="-4847383" y="12418908"/>
              <a:ext cx="1027643" cy="829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E4847DD-2645-42CD-BDE3-F74D9403D713}"/>
                </a:ext>
              </a:extLst>
            </p:cNvPr>
            <p:cNvCxnSpPr>
              <a:cxnSpLocks/>
              <a:stCxn id="95" idx="0"/>
              <a:endCxn id="70" idx="2"/>
            </p:cNvCxnSpPr>
            <p:nvPr/>
          </p:nvCxnSpPr>
          <p:spPr>
            <a:xfrm flipV="1">
              <a:off x="-2628149" y="15171383"/>
              <a:ext cx="0" cy="531590"/>
            </a:xfrm>
            <a:prstGeom prst="straightConnector1">
              <a:avLst/>
            </a:prstGeom>
            <a:noFill/>
            <a:ln w="28575" cap="flat">
              <a:solidFill>
                <a:srgbClr val="484D4B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94992919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653B-B488-4F11-89DB-F78A9427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</p:spPr>
        <p:txBody>
          <a:bodyPr/>
          <a:lstStyle/>
          <a:p>
            <a:r>
              <a:rPr lang="en-GB" noProof="0" dirty="0"/>
              <a:t>Backends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087D5ED-335F-4AC5-885E-7B24A1709E38}"/>
              </a:ext>
            </a:extLst>
          </p:cNvPr>
          <p:cNvGrpSpPr/>
          <p:nvPr/>
        </p:nvGrpSpPr>
        <p:grpSpPr>
          <a:xfrm>
            <a:off x="1398361" y="2500189"/>
            <a:ext cx="10208077" cy="6169695"/>
            <a:chOff x="2627868" y="3237554"/>
            <a:chExt cx="7580209" cy="4581429"/>
          </a:xfrm>
        </p:grpSpPr>
        <p:sp>
          <p:nvSpPr>
            <p:cNvPr id="61" name="Abgerundetes Rechteck">
              <a:extLst>
                <a:ext uri="{FF2B5EF4-FFF2-40B4-BE49-F238E27FC236}">
                  <a16:creationId xmlns:a16="http://schemas.microsoft.com/office/drawing/2014/main" id="{82DB281A-F6AE-4F26-BE42-983E6152CCF5}"/>
                </a:ext>
              </a:extLst>
            </p:cNvPr>
            <p:cNvSpPr/>
            <p:nvPr/>
          </p:nvSpPr>
          <p:spPr>
            <a:xfrm>
              <a:off x="2627868" y="3237554"/>
              <a:ext cx="7580208" cy="3160438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1D8CC7"/>
              </a:solidFill>
              <a:prstDash val="sysDash"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62" name="Authentication / Permission">
              <a:extLst>
                <a:ext uri="{FF2B5EF4-FFF2-40B4-BE49-F238E27FC236}">
                  <a16:creationId xmlns:a16="http://schemas.microsoft.com/office/drawing/2014/main" id="{A14FAD7C-160D-4BE6-9257-8C5DD14E0E6A}"/>
                </a:ext>
              </a:extLst>
            </p:cNvPr>
            <p:cNvSpPr/>
            <p:nvPr/>
          </p:nvSpPr>
          <p:spPr>
            <a:xfrm>
              <a:off x="2627868" y="4871730"/>
              <a:ext cx="2392870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Authentication / Permission</a:t>
              </a:r>
              <a:endParaRPr sz="2400" dirty="0"/>
            </a:p>
          </p:txBody>
        </p:sp>
        <p:sp>
          <p:nvSpPr>
            <p:cNvPr id="63" name="Endpoint Repository">
              <a:extLst>
                <a:ext uri="{FF2B5EF4-FFF2-40B4-BE49-F238E27FC236}">
                  <a16:creationId xmlns:a16="http://schemas.microsoft.com/office/drawing/2014/main" id="{FFBD0EFE-ED19-45FA-B5A4-36C50A6BE863}"/>
                </a:ext>
              </a:extLst>
            </p:cNvPr>
            <p:cNvSpPr/>
            <p:nvPr/>
          </p:nvSpPr>
          <p:spPr>
            <a:xfrm>
              <a:off x="5026279" y="4871730"/>
              <a:ext cx="2392870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Endpoint Repository</a:t>
              </a:r>
              <a:endParaRPr sz="2400" dirty="0"/>
            </a:p>
          </p:txBody>
        </p:sp>
        <p:sp>
          <p:nvSpPr>
            <p:cNvPr id="64" name="History Repository">
              <a:extLst>
                <a:ext uri="{FF2B5EF4-FFF2-40B4-BE49-F238E27FC236}">
                  <a16:creationId xmlns:a16="http://schemas.microsoft.com/office/drawing/2014/main" id="{CC93189A-B226-4639-AA8A-34305A5FFE49}"/>
                </a:ext>
              </a:extLst>
            </p:cNvPr>
            <p:cNvSpPr/>
            <p:nvPr/>
          </p:nvSpPr>
          <p:spPr>
            <a:xfrm>
              <a:off x="7419150" y="4871730"/>
              <a:ext cx="1430441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History Repository</a:t>
              </a:r>
            </a:p>
          </p:txBody>
        </p:sp>
        <p:sp>
          <p:nvSpPr>
            <p:cNvPr id="65" name="MongoDB…">
              <a:extLst>
                <a:ext uri="{FF2B5EF4-FFF2-40B4-BE49-F238E27FC236}">
                  <a16:creationId xmlns:a16="http://schemas.microsoft.com/office/drawing/2014/main" id="{38D7E0CA-3DCA-4C4A-9029-A28473658765}"/>
                </a:ext>
              </a:extLst>
            </p:cNvPr>
            <p:cNvSpPr/>
            <p:nvPr/>
          </p:nvSpPr>
          <p:spPr>
            <a:xfrm>
              <a:off x="2627868" y="6497388"/>
              <a:ext cx="4798978" cy="132159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69969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22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2800" dirty="0">
                  <a:solidFill>
                    <a:schemeClr val="bg1"/>
                  </a:solidFill>
                </a:rPr>
                <a:t>MongoDB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rPr sz="2800" dirty="0">
                  <a:solidFill>
                    <a:schemeClr val="bg1"/>
                  </a:solidFill>
                </a:rPr>
                <a:t>Backend</a:t>
              </a:r>
            </a:p>
          </p:txBody>
        </p:sp>
        <p:sp>
          <p:nvSpPr>
            <p:cNvPr id="66" name="InfluxDB…">
              <a:extLst>
                <a:ext uri="{FF2B5EF4-FFF2-40B4-BE49-F238E27FC236}">
                  <a16:creationId xmlns:a16="http://schemas.microsoft.com/office/drawing/2014/main" id="{C7E1BC6B-4501-477A-B953-314D1EC1E56A}"/>
                </a:ext>
              </a:extLst>
            </p:cNvPr>
            <p:cNvSpPr/>
            <p:nvPr/>
          </p:nvSpPr>
          <p:spPr>
            <a:xfrm>
              <a:off x="7489704" y="6485659"/>
              <a:ext cx="2718372" cy="132159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FFC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22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2800" dirty="0" err="1">
                  <a:solidFill>
                    <a:sysClr val="windowText" lastClr="000000"/>
                  </a:solidFill>
                </a:rPr>
                <a:t>InfluxDB</a:t>
              </a:r>
              <a:endParaRPr sz="2800" dirty="0">
                <a:solidFill>
                  <a:sysClr val="windowText" lastClr="000000"/>
                </a:solidFill>
              </a:endParaRP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rPr sz="2800" dirty="0">
                  <a:solidFill>
                    <a:sysClr val="windowText" lastClr="000000"/>
                  </a:solidFill>
                </a:rPr>
                <a:t>Backend</a:t>
              </a:r>
            </a:p>
          </p:txBody>
        </p:sp>
        <p:pic>
          <p:nvPicPr>
            <p:cNvPr id="67" name="Bild" descr="Bild">
              <a:extLst>
                <a:ext uri="{FF2B5EF4-FFF2-40B4-BE49-F238E27FC236}">
                  <a16:creationId xmlns:a16="http://schemas.microsoft.com/office/drawing/2014/main" id="{91BCE9ED-7C4F-40C8-AC7A-A3B9845D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220" y="3349877"/>
              <a:ext cx="1615236" cy="1454286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165" name="History Repository">
              <a:extLst>
                <a:ext uri="{FF2B5EF4-FFF2-40B4-BE49-F238E27FC236}">
                  <a16:creationId xmlns:a16="http://schemas.microsoft.com/office/drawing/2014/main" id="{6B3DFD1D-1E64-4739-8443-4B50260F4CEB}"/>
                </a:ext>
              </a:extLst>
            </p:cNvPr>
            <p:cNvSpPr/>
            <p:nvPr/>
          </p:nvSpPr>
          <p:spPr>
            <a:xfrm>
              <a:off x="8849590" y="4871730"/>
              <a:ext cx="1358487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fr-CH" sz="2400" dirty="0">
                  <a:solidFill>
                    <a:sysClr val="windowText" lastClr="000000"/>
                  </a:solidFill>
                </a:rPr>
                <a:t>Logs</a:t>
              </a:r>
              <a:r>
                <a:rPr sz="2400" dirty="0">
                  <a:solidFill>
                    <a:sysClr val="windowText" lastClr="000000"/>
                  </a:solidFill>
                </a:rPr>
                <a:t>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7353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Open source"/>
          <p:cNvSpPr txBox="1">
            <a:spLocks noGrp="1"/>
          </p:cNvSpPr>
          <p:nvPr>
            <p:ph type="title"/>
          </p:nvPr>
        </p:nvSpPr>
        <p:spPr>
          <a:xfrm>
            <a:off x="355600" y="225908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Open source</a:t>
            </a:r>
          </a:p>
        </p:txBody>
      </p:sp>
      <p:sp>
        <p:nvSpPr>
          <p:cNvPr id="847" name="http://cloudio.hevs.ch…"/>
          <p:cNvSpPr txBox="1">
            <a:spLocks noGrp="1"/>
          </p:cNvSpPr>
          <p:nvPr>
            <p:ph type="body" sz="quarter" idx="1"/>
          </p:nvPr>
        </p:nvSpPr>
        <p:spPr>
          <a:xfrm>
            <a:off x="355600" y="3726904"/>
            <a:ext cx="12293600" cy="1295748"/>
          </a:xfrm>
          <a:prstGeom prst="rect">
            <a:avLst/>
          </a:prstGeom>
        </p:spPr>
        <p:txBody>
          <a:bodyPr numCol="1" spcCol="38100">
            <a:normAutofit lnSpcReduction="10000"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lang="en-GB" noProof="0" dirty="0"/>
              <a:t>http://cloudio.hevs.ch</a:t>
            </a:r>
          </a:p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lang="en-GB" u="sng" noProof="0" dirty="0">
                <a:hlinkClick r:id="rId2"/>
              </a:rPr>
              <a:t>https://github.com/cloudio-project</a:t>
            </a:r>
          </a:p>
        </p:txBody>
      </p:sp>
      <p:pic>
        <p:nvPicPr>
          <p:cNvPr id="848" name="Bild" descr="Bild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43" y="1577938"/>
            <a:ext cx="2000114" cy="20001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1" name="Gruppieren"/>
          <p:cNvGrpSpPr/>
          <p:nvPr/>
        </p:nvGrpSpPr>
        <p:grpSpPr>
          <a:xfrm>
            <a:off x="355600" y="5627779"/>
            <a:ext cx="2824492" cy="1275752"/>
            <a:chOff x="-412188" y="0"/>
            <a:chExt cx="2824490" cy="1275750"/>
          </a:xfrm>
        </p:grpSpPr>
        <p:pic>
          <p:nvPicPr>
            <p:cNvPr id="849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574606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cloudio-rabbitmq"/>
            <p:cNvSpPr txBox="1"/>
            <p:nvPr/>
          </p:nvSpPr>
          <p:spPr>
            <a:xfrm>
              <a:off x="-412188" y="834605"/>
              <a:ext cx="2824490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</a:t>
              </a:r>
              <a:r>
                <a:rPr lang="en-GB" dirty="0" err="1"/>
                <a:t>rabbitmq</a:t>
              </a:r>
              <a:r>
                <a:rPr lang="en-GB" dirty="0"/>
                <a:t>-docker</a:t>
              </a:r>
              <a:endParaRPr dirty="0"/>
            </a:p>
          </p:txBody>
        </p:sp>
      </p:grpSp>
      <p:grpSp>
        <p:nvGrpSpPr>
          <p:cNvPr id="854" name="Gruppieren"/>
          <p:cNvGrpSpPr/>
          <p:nvPr/>
        </p:nvGrpSpPr>
        <p:grpSpPr>
          <a:xfrm>
            <a:off x="3961241" y="5627781"/>
            <a:ext cx="1830629" cy="1275752"/>
            <a:chOff x="629285" y="0"/>
            <a:chExt cx="1830629" cy="1275750"/>
          </a:xfrm>
        </p:grpSpPr>
        <p:pic>
          <p:nvPicPr>
            <p:cNvPr id="852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cloudio-cloud-microservice"/>
            <p:cNvSpPr txBox="1"/>
            <p:nvPr/>
          </p:nvSpPr>
          <p:spPr>
            <a:xfrm>
              <a:off x="629285" y="834605"/>
              <a:ext cx="1830629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-services</a:t>
              </a:r>
              <a:endParaRPr dirty="0"/>
            </a:p>
          </p:txBody>
        </p:sp>
      </p:grpSp>
      <p:grpSp>
        <p:nvGrpSpPr>
          <p:cNvPr id="857" name="Gruppieren"/>
          <p:cNvGrpSpPr/>
          <p:nvPr/>
        </p:nvGrpSpPr>
        <p:grpSpPr>
          <a:xfrm>
            <a:off x="9794100" y="5627780"/>
            <a:ext cx="2643352" cy="1275752"/>
            <a:chOff x="750486" y="0"/>
            <a:chExt cx="2643352" cy="1275750"/>
          </a:xfrm>
        </p:grpSpPr>
        <p:pic>
          <p:nvPicPr>
            <p:cNvPr id="855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646708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6" name="cloudio-cloud-backend-mongo-influx"/>
            <p:cNvSpPr txBox="1"/>
            <p:nvPr/>
          </p:nvSpPr>
          <p:spPr>
            <a:xfrm>
              <a:off x="750486" y="834605"/>
              <a:ext cx="2643352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-documentation</a:t>
              </a:r>
              <a:endParaRPr dirty="0"/>
            </a:p>
          </p:txBody>
        </p:sp>
      </p:grpSp>
      <p:grpSp>
        <p:nvGrpSpPr>
          <p:cNvPr id="860" name="Gruppieren"/>
          <p:cNvGrpSpPr/>
          <p:nvPr/>
        </p:nvGrpSpPr>
        <p:grpSpPr>
          <a:xfrm>
            <a:off x="567348" y="7301543"/>
            <a:ext cx="2477195" cy="1264729"/>
            <a:chOff x="0" y="0"/>
            <a:chExt cx="2477194" cy="1264728"/>
          </a:xfrm>
        </p:grpSpPr>
        <p:pic>
          <p:nvPicPr>
            <p:cNvPr id="858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13147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loudio-endpoint-java"/>
            <p:cNvSpPr txBox="1"/>
            <p:nvPr/>
          </p:nvSpPr>
          <p:spPr>
            <a:xfrm>
              <a:off x="0" y="845628"/>
              <a:ext cx="2477195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t>cloudio-endpoint-java</a:t>
              </a:r>
            </a:p>
          </p:txBody>
        </p:sp>
      </p:grpSp>
      <p:grpSp>
        <p:nvGrpSpPr>
          <p:cNvPr id="863" name="Gruppieren"/>
          <p:cNvGrpSpPr/>
          <p:nvPr/>
        </p:nvGrpSpPr>
        <p:grpSpPr>
          <a:xfrm>
            <a:off x="4470156" y="7301545"/>
            <a:ext cx="1695451" cy="2325179"/>
            <a:chOff x="822560" y="0"/>
            <a:chExt cx="1695450" cy="2325178"/>
          </a:xfrm>
        </p:grpSpPr>
        <p:pic>
          <p:nvPicPr>
            <p:cNvPr id="861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cloudio-endpoint-osgi"/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-endpoint-python</a:t>
              </a:r>
            </a:p>
          </p:txBody>
        </p:sp>
      </p:grpSp>
      <p:grpSp>
        <p:nvGrpSpPr>
          <p:cNvPr id="866" name="Gruppieren"/>
          <p:cNvGrpSpPr/>
          <p:nvPr/>
        </p:nvGrpSpPr>
        <p:grpSpPr>
          <a:xfrm>
            <a:off x="10690323" y="7301544"/>
            <a:ext cx="1695451" cy="2325179"/>
            <a:chOff x="993024" y="0"/>
            <a:chExt cx="1695450" cy="2325178"/>
          </a:xfrm>
        </p:grpSpPr>
        <p:pic>
          <p:nvPicPr>
            <p:cNvPr id="864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993024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5" name="cloudio-endpoint-python"/>
            <p:cNvSpPr/>
            <p:nvPr/>
          </p:nvSpPr>
          <p:spPr>
            <a:xfrm>
              <a:off x="1418474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/>
                <a:t>cloudio-project.github.io</a:t>
              </a:r>
              <a:endParaRPr dirty="0"/>
            </a:p>
          </p:txBody>
        </p:sp>
      </p:grpSp>
      <p:grpSp>
        <p:nvGrpSpPr>
          <p:cNvPr id="23" name="Gruppieren">
            <a:extLst>
              <a:ext uri="{FF2B5EF4-FFF2-40B4-BE49-F238E27FC236}">
                <a16:creationId xmlns:a16="http://schemas.microsoft.com/office/drawing/2014/main" id="{B2375E21-DCA9-44D7-B2E2-79B8E4FFF2B0}"/>
              </a:ext>
            </a:extLst>
          </p:cNvPr>
          <p:cNvGrpSpPr/>
          <p:nvPr/>
        </p:nvGrpSpPr>
        <p:grpSpPr>
          <a:xfrm>
            <a:off x="6890368" y="5627780"/>
            <a:ext cx="2200924" cy="1275752"/>
            <a:chOff x="444139" y="0"/>
            <a:chExt cx="2200924" cy="1275750"/>
          </a:xfrm>
        </p:grpSpPr>
        <p:pic>
          <p:nvPicPr>
            <p:cNvPr id="24" name="Bild" descr="Bild">
              <a:extLst>
                <a:ext uri="{FF2B5EF4-FFF2-40B4-BE49-F238E27FC236}">
                  <a16:creationId xmlns:a16="http://schemas.microsoft.com/office/drawing/2014/main" id="{13120DC1-2D24-47DE-9405-80113F7E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" name="cloudio-cloud-microservice">
              <a:extLst>
                <a:ext uri="{FF2B5EF4-FFF2-40B4-BE49-F238E27FC236}">
                  <a16:creationId xmlns:a16="http://schemas.microsoft.com/office/drawing/2014/main" id="{C31022A0-6931-4AAE-BA8F-E4AF927EA6A0}"/>
                </a:ext>
              </a:extLst>
            </p:cNvPr>
            <p:cNvSpPr txBox="1"/>
            <p:nvPr/>
          </p:nvSpPr>
          <p:spPr>
            <a:xfrm>
              <a:off x="444139" y="834605"/>
              <a:ext cx="220092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-documents</a:t>
              </a:r>
              <a:endParaRPr dirty="0"/>
            </a:p>
          </p:txBody>
        </p:sp>
      </p:grpSp>
      <p:grpSp>
        <p:nvGrpSpPr>
          <p:cNvPr id="26" name="Gruppieren">
            <a:extLst>
              <a:ext uri="{FF2B5EF4-FFF2-40B4-BE49-F238E27FC236}">
                <a16:creationId xmlns:a16="http://schemas.microsoft.com/office/drawing/2014/main" id="{A252E59F-BF1B-4195-9E1D-2570FBFB1AE8}"/>
              </a:ext>
            </a:extLst>
          </p:cNvPr>
          <p:cNvGrpSpPr/>
          <p:nvPr/>
        </p:nvGrpSpPr>
        <p:grpSpPr>
          <a:xfrm>
            <a:off x="7584429" y="7301544"/>
            <a:ext cx="1695451" cy="2325179"/>
            <a:chOff x="822560" y="0"/>
            <a:chExt cx="1695450" cy="2325178"/>
          </a:xfrm>
        </p:grpSpPr>
        <p:pic>
          <p:nvPicPr>
            <p:cNvPr id="27" name="Bild" descr="Bild">
              <a:extLst>
                <a:ext uri="{FF2B5EF4-FFF2-40B4-BE49-F238E27FC236}">
                  <a16:creationId xmlns:a16="http://schemas.microsoft.com/office/drawing/2014/main" id="{52A55EF0-33C2-4184-93F9-08E9F20A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cloudio-endpoint-osgi">
              <a:extLst>
                <a:ext uri="{FF2B5EF4-FFF2-40B4-BE49-F238E27FC236}">
                  <a16:creationId xmlns:a16="http://schemas.microsoft.com/office/drawing/2014/main" id="{4D780AF9-EB48-4118-A6EE-D5A1E16C8334}"/>
                </a:ext>
              </a:extLst>
            </p:cNvPr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</a:t>
              </a:r>
              <a:r>
                <a:rPr lang="fr-CH" dirty="0" err="1"/>
                <a:t>grafana</a:t>
              </a:r>
              <a:r>
                <a:rPr lang="fr-CH" dirty="0"/>
                <a:t>-plugin</a:t>
              </a:r>
              <a:endParaRPr lang="en-GB" dirty="0"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s?">
            <a:extLst>
              <a:ext uri="{FF2B5EF4-FFF2-40B4-BE49-F238E27FC236}">
                <a16:creationId xmlns:a16="http://schemas.microsoft.com/office/drawing/2014/main" id="{E69606F7-4DCB-4A57-8B7B-88980C587FD5}"/>
              </a:ext>
            </a:extLst>
          </p:cNvPr>
          <p:cNvSpPr txBox="1">
            <a:spLocks/>
          </p:cNvSpPr>
          <p:nvPr/>
        </p:nvSpPr>
        <p:spPr>
          <a:xfrm>
            <a:off x="355600" y="3034145"/>
            <a:ext cx="12293600" cy="536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9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None/>
            </a:pPr>
            <a:r>
              <a:rPr lang="fr-CH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11468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" descr="Bild">
            <a:extLst>
              <a:ext uri="{FF2B5EF4-FFF2-40B4-BE49-F238E27FC236}">
                <a16:creationId xmlns:a16="http://schemas.microsoft.com/office/drawing/2014/main" id="{E74EE099-CB05-4726-9C4E-3B561505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14" y="1392734"/>
            <a:ext cx="2555972" cy="2301279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" name="Kreis">
            <a:extLst>
              <a:ext uri="{FF2B5EF4-FFF2-40B4-BE49-F238E27FC236}">
                <a16:creationId xmlns:a16="http://schemas.microsoft.com/office/drawing/2014/main" id="{69EFB174-42C1-4F44-ABA7-9772552155A8}"/>
              </a:ext>
            </a:extLst>
          </p:cNvPr>
          <p:cNvSpPr/>
          <p:nvPr/>
        </p:nvSpPr>
        <p:spPr>
          <a:xfrm>
            <a:off x="7074874" y="9044932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80F0AA64-0DAE-405C-BE38-FF664FB5CF92}"/>
              </a:ext>
            </a:extLst>
          </p:cNvPr>
          <p:cNvSpPr/>
          <p:nvPr/>
        </p:nvSpPr>
        <p:spPr>
          <a:xfrm>
            <a:off x="2332948" y="784123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370F7726-CCF9-498B-8FF8-5D6977DE9D0A}"/>
              </a:ext>
            </a:extLst>
          </p:cNvPr>
          <p:cNvSpPr/>
          <p:nvPr/>
        </p:nvSpPr>
        <p:spPr>
          <a:xfrm>
            <a:off x="6141770" y="8483687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F33AFC48-6FC3-4300-AB72-0CDDEF1F82A2}"/>
              </a:ext>
            </a:extLst>
          </p:cNvPr>
          <p:cNvSpPr/>
          <p:nvPr/>
        </p:nvSpPr>
        <p:spPr>
          <a:xfrm>
            <a:off x="8141674" y="8651232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EF03D906-197C-496E-B016-4BBBFB7A070E}"/>
              </a:ext>
            </a:extLst>
          </p:cNvPr>
          <p:cNvSpPr/>
          <p:nvPr/>
        </p:nvSpPr>
        <p:spPr>
          <a:xfrm>
            <a:off x="1294700" y="7553078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AAF07040-3B00-4E00-9DAC-8CE81961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84" y="7663713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ild" descr="Bild">
            <a:extLst>
              <a:ext uri="{FF2B5EF4-FFF2-40B4-BE49-F238E27FC236}">
                <a16:creationId xmlns:a16="http://schemas.microsoft.com/office/drawing/2014/main" id="{BFC2C6A4-8DDE-428B-8BF6-9AC87911C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624" y="9162451"/>
            <a:ext cx="384969" cy="3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FC5728B8-7506-408E-894F-90800449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358" y="8769699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Bild" descr="Bild">
            <a:extLst>
              <a:ext uri="{FF2B5EF4-FFF2-40B4-BE49-F238E27FC236}">
                <a16:creationId xmlns:a16="http://schemas.microsoft.com/office/drawing/2014/main" id="{90CE6F2A-AEEC-4F4A-84C2-D98C0D247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82" y="7928848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2AEEE435-FEAD-4D61-958E-DBAC4DEE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26" t="3162" r="3148" b="3189"/>
          <a:stretch>
            <a:fillRect/>
          </a:stretch>
        </p:blipFill>
        <p:spPr>
          <a:xfrm>
            <a:off x="6226518" y="8570548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18" name="Verbindungslinie">
            <a:extLst>
              <a:ext uri="{FF2B5EF4-FFF2-40B4-BE49-F238E27FC236}">
                <a16:creationId xmlns:a16="http://schemas.microsoft.com/office/drawing/2014/main" id="{9A773575-0501-4D56-BDAC-CE0912545886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3406767" y="3889646"/>
            <a:ext cx="1333288" cy="1687257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sp>
        <p:nvSpPr>
          <p:cNvPr id="19" name="Abgerundetes Rechteck">
            <a:extLst>
              <a:ext uri="{FF2B5EF4-FFF2-40B4-BE49-F238E27FC236}">
                <a16:creationId xmlns:a16="http://schemas.microsoft.com/office/drawing/2014/main" id="{261FFA42-4C84-4599-9402-5AB3E8AC7034}"/>
              </a:ext>
            </a:extLst>
          </p:cNvPr>
          <p:cNvSpPr/>
          <p:nvPr/>
        </p:nvSpPr>
        <p:spPr>
          <a:xfrm>
            <a:off x="4239749" y="952789"/>
            <a:ext cx="4525302" cy="2936857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" name="Endpoint">
            <a:extLst>
              <a:ext uri="{FF2B5EF4-FFF2-40B4-BE49-F238E27FC236}">
                <a16:creationId xmlns:a16="http://schemas.microsoft.com/office/drawing/2014/main" id="{8460FA01-CFB3-4AE8-8C0B-6E47AFAB79EF}"/>
              </a:ext>
            </a:extLst>
          </p:cNvPr>
          <p:cNvSpPr/>
          <p:nvPr/>
        </p:nvSpPr>
        <p:spPr>
          <a:xfrm>
            <a:off x="1802474" y="5301650"/>
            <a:ext cx="1879546" cy="1879548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2400" dirty="0">
                <a:solidFill>
                  <a:sysClr val="windowText" lastClr="000000"/>
                </a:solidFill>
              </a:rPr>
              <a:t>Endpoint</a:t>
            </a:r>
          </a:p>
        </p:txBody>
      </p:sp>
      <p:sp>
        <p:nvSpPr>
          <p:cNvPr id="22" name="Endpoint">
            <a:extLst>
              <a:ext uri="{FF2B5EF4-FFF2-40B4-BE49-F238E27FC236}">
                <a16:creationId xmlns:a16="http://schemas.microsoft.com/office/drawing/2014/main" id="{B42ECD92-E195-4272-8CD5-66AB90CB553C}"/>
              </a:ext>
            </a:extLst>
          </p:cNvPr>
          <p:cNvSpPr/>
          <p:nvPr/>
        </p:nvSpPr>
        <p:spPr>
          <a:xfrm>
            <a:off x="6252425" y="6237998"/>
            <a:ext cx="1886397" cy="1886399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24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23" name="Verbindungslinie">
            <a:extLst>
              <a:ext uri="{FF2B5EF4-FFF2-40B4-BE49-F238E27FC236}">
                <a16:creationId xmlns:a16="http://schemas.microsoft.com/office/drawing/2014/main" id="{3824956B-C815-47CB-B4A4-6FC19218238F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768239" y="3811532"/>
            <a:ext cx="427385" cy="2426466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24" name="Verbindungslinie">
            <a:extLst>
              <a:ext uri="{FF2B5EF4-FFF2-40B4-BE49-F238E27FC236}">
                <a16:creationId xmlns:a16="http://schemas.microsoft.com/office/drawing/2014/main" id="{4CD2D88D-F01C-4ADA-8E7E-ECA49E81979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099676" y="3889646"/>
            <a:ext cx="313234" cy="2718013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DAC3BB-4A14-4F91-809D-300BA4E10FCE}"/>
              </a:ext>
            </a:extLst>
          </p:cNvPr>
          <p:cNvGrpSpPr/>
          <p:nvPr/>
        </p:nvGrpSpPr>
        <p:grpSpPr>
          <a:xfrm>
            <a:off x="4156477" y="6607659"/>
            <a:ext cx="1886397" cy="1886399"/>
            <a:chOff x="6878486" y="6766349"/>
            <a:chExt cx="1886397" cy="1886399"/>
          </a:xfrm>
        </p:grpSpPr>
        <p:sp>
          <p:nvSpPr>
            <p:cNvPr id="17" name="Endpoint">
              <a:extLst>
                <a:ext uri="{FF2B5EF4-FFF2-40B4-BE49-F238E27FC236}">
                  <a16:creationId xmlns:a16="http://schemas.microsoft.com/office/drawing/2014/main" id="{89B8333E-39EE-441E-9B84-CB930E7C654D}"/>
                </a:ext>
              </a:extLst>
            </p:cNvPr>
            <p:cNvSpPr/>
            <p:nvPr/>
          </p:nvSpPr>
          <p:spPr>
            <a:xfrm>
              <a:off x="6878486" y="6766349"/>
              <a:ext cx="1886397" cy="1886399"/>
            </a:xfrm>
            <a:prstGeom prst="ellipse">
              <a:avLst/>
            </a:prstGeom>
            <a:noFill/>
            <a:ln w="38100">
              <a:solidFill>
                <a:srgbClr val="D02267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sp>
          <p:nvSpPr>
            <p:cNvPr id="26" name="Kreis">
              <a:extLst>
                <a:ext uri="{FF2B5EF4-FFF2-40B4-BE49-F238E27FC236}">
                  <a16:creationId xmlns:a16="http://schemas.microsoft.com/office/drawing/2014/main" id="{2E85D369-4038-441F-8009-A0892B3434A4}"/>
                </a:ext>
              </a:extLst>
            </p:cNvPr>
            <p:cNvSpPr/>
            <p:nvPr/>
          </p:nvSpPr>
          <p:spPr>
            <a:xfrm>
              <a:off x="7508450" y="7901321"/>
              <a:ext cx="626469" cy="626468"/>
            </a:xfrm>
            <a:prstGeom prst="ellipse">
              <a:avLst/>
            </a:prstGeom>
            <a:ln w="25400">
              <a:solidFill>
                <a:srgbClr val="D02267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" name="Bild" descr="Bild">
              <a:extLst>
                <a:ext uri="{FF2B5EF4-FFF2-40B4-BE49-F238E27FC236}">
                  <a16:creationId xmlns:a16="http://schemas.microsoft.com/office/drawing/2014/main" id="{D8978CE9-3AD3-4144-91DB-EA95516D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2134" y="8011956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30" name="Verbindungslinie">
            <a:extLst>
              <a:ext uri="{FF2B5EF4-FFF2-40B4-BE49-F238E27FC236}">
                <a16:creationId xmlns:a16="http://schemas.microsoft.com/office/drawing/2014/main" id="{3DF6BC52-1D0C-439C-8283-24647B512CA7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1829425" y="7033472"/>
            <a:ext cx="372553" cy="611350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1" name="Verbindungslinie">
            <a:extLst>
              <a:ext uri="{FF2B5EF4-FFF2-40B4-BE49-F238E27FC236}">
                <a16:creationId xmlns:a16="http://schemas.microsoft.com/office/drawing/2014/main" id="{E9AD978D-D550-4655-9471-D6C5D196A989}"/>
              </a:ext>
            </a:extLst>
          </p:cNvPr>
          <p:cNvCxnSpPr>
            <a:cxnSpLocks/>
            <a:stCxn id="6" idx="0"/>
            <a:endCxn id="21" idx="4"/>
          </p:cNvCxnSpPr>
          <p:nvPr/>
        </p:nvCxnSpPr>
        <p:spPr>
          <a:xfrm flipV="1">
            <a:off x="2646183" y="7181198"/>
            <a:ext cx="96064" cy="660033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2" name="Verbindungslinie">
            <a:extLst>
              <a:ext uri="{FF2B5EF4-FFF2-40B4-BE49-F238E27FC236}">
                <a16:creationId xmlns:a16="http://schemas.microsoft.com/office/drawing/2014/main" id="{DEB1FECE-4F46-4A4A-8CF7-885CF9C1C9D5}"/>
              </a:ext>
            </a:extLst>
          </p:cNvPr>
          <p:cNvCxnSpPr>
            <a:cxnSpLocks/>
            <a:stCxn id="7" idx="0"/>
            <a:endCxn id="22" idx="3"/>
          </p:cNvCxnSpPr>
          <p:nvPr/>
        </p:nvCxnSpPr>
        <p:spPr>
          <a:xfrm flipV="1">
            <a:off x="6455005" y="7848140"/>
            <a:ext cx="73676" cy="635547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3" name="Verbindungslinie">
            <a:extLst>
              <a:ext uri="{FF2B5EF4-FFF2-40B4-BE49-F238E27FC236}">
                <a16:creationId xmlns:a16="http://schemas.microsoft.com/office/drawing/2014/main" id="{CA6C7FB5-F86A-4E17-B740-EF0E88A7F57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44524" y="8097346"/>
            <a:ext cx="43585" cy="947586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4" name="Verbindungslinie">
            <a:extLst>
              <a:ext uri="{FF2B5EF4-FFF2-40B4-BE49-F238E27FC236}">
                <a16:creationId xmlns:a16="http://schemas.microsoft.com/office/drawing/2014/main" id="{F205E5D1-DC96-4A7B-B34C-F90E9A37D977}"/>
              </a:ext>
            </a:extLst>
          </p:cNvPr>
          <p:cNvCxnSpPr>
            <a:cxnSpLocks/>
            <a:stCxn id="8" idx="1"/>
            <a:endCxn id="22" idx="5"/>
          </p:cNvCxnSpPr>
          <p:nvPr/>
        </p:nvCxnSpPr>
        <p:spPr>
          <a:xfrm flipH="1" flipV="1">
            <a:off x="7862566" y="7848140"/>
            <a:ext cx="370852" cy="894836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pic>
        <p:nvPicPr>
          <p:cNvPr id="42" name="Bild" descr="Bild">
            <a:extLst>
              <a:ext uri="{FF2B5EF4-FFF2-40B4-BE49-F238E27FC236}">
                <a16:creationId xmlns:a16="http://schemas.microsoft.com/office/drawing/2014/main" id="{B53130C1-A97A-4246-8E21-3845EFC17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774" y="6291069"/>
            <a:ext cx="1421717" cy="132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ild" descr="Bild">
            <a:extLst>
              <a:ext uri="{FF2B5EF4-FFF2-40B4-BE49-F238E27FC236}">
                <a16:creationId xmlns:a16="http://schemas.microsoft.com/office/drawing/2014/main" id="{E45D303D-650C-4615-946F-B7B73EE09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916" y="6593553"/>
            <a:ext cx="1495411" cy="1495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Bild" descr="Bild">
            <a:extLst>
              <a:ext uri="{FF2B5EF4-FFF2-40B4-BE49-F238E27FC236}">
                <a16:creationId xmlns:a16="http://schemas.microsoft.com/office/drawing/2014/main" id="{38BAB7D0-1C2B-4B22-AD1F-64B654428B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9284" y="6593553"/>
            <a:ext cx="469901" cy="4699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6" name="Verbindungslinie">
            <a:extLst>
              <a:ext uri="{FF2B5EF4-FFF2-40B4-BE49-F238E27FC236}">
                <a16:creationId xmlns:a16="http://schemas.microsoft.com/office/drawing/2014/main" id="{C32BEA3E-46F4-40EE-951B-863EA4788BF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245358" y="3889646"/>
            <a:ext cx="1645275" cy="2401423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52" name="Motivation for cloud.iO">
            <a:extLst>
              <a:ext uri="{FF2B5EF4-FFF2-40B4-BE49-F238E27FC236}">
                <a16:creationId xmlns:a16="http://schemas.microsoft.com/office/drawing/2014/main" id="{F886A731-E628-4141-9E50-7E9C4F34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 cap="none"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dirty="0"/>
              <a:t> environment</a:t>
            </a:r>
            <a:endParaRPr lang="en-GB" noProof="0" dirty="0">
              <a:latin typeface="Arista 2.0 Alternate"/>
              <a:ea typeface="Arista 2.0 Alternate"/>
              <a:cs typeface="Arista 2.0 Alternate"/>
              <a:sym typeface="Arista 2.0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9107160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Endpoint structure"/>
          <p:cNvSpPr txBox="1">
            <a:spLocks noGrp="1"/>
          </p:cNvSpPr>
          <p:nvPr>
            <p:ph type="title"/>
          </p:nvPr>
        </p:nvSpPr>
        <p:spPr>
          <a:xfrm>
            <a:off x="482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Endpoint structure</a:t>
            </a:r>
          </a:p>
        </p:txBody>
      </p:sp>
      <p:sp>
        <p:nvSpPr>
          <p:cNvPr id="718" name="Endpoint"/>
          <p:cNvSpPr/>
          <p:nvPr/>
        </p:nvSpPr>
        <p:spPr>
          <a:xfrm>
            <a:off x="938932" y="2438061"/>
            <a:ext cx="1230883" cy="1230882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00" dirty="0"/>
              <a:t>Endpoint</a:t>
            </a:r>
          </a:p>
        </p:txBody>
      </p:sp>
      <p:sp>
        <p:nvSpPr>
          <p:cNvPr id="719" name="Node"/>
          <p:cNvSpPr/>
          <p:nvPr/>
        </p:nvSpPr>
        <p:spPr>
          <a:xfrm>
            <a:off x="1046373" y="443780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Node</a:t>
            </a:r>
          </a:p>
        </p:txBody>
      </p:sp>
      <p:cxnSp>
        <p:nvCxnSpPr>
          <p:cNvPr id="720" name="Verbindungslinie"/>
          <p:cNvCxnSpPr>
            <a:cxnSpLocks/>
            <a:stCxn id="719" idx="0"/>
            <a:endCxn id="718" idx="4"/>
          </p:cNvCxnSpPr>
          <p:nvPr/>
        </p:nvCxnSpPr>
        <p:spPr>
          <a:xfrm flipV="1">
            <a:off x="1554374" y="3668943"/>
            <a:ext cx="0" cy="7688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cxnSp>
        <p:nvCxnSpPr>
          <p:cNvPr id="721" name="Verbindungslinie"/>
          <p:cNvCxnSpPr>
            <a:cxnSpLocks/>
            <a:stCxn id="732" idx="2"/>
            <a:endCxn id="718" idx="0"/>
          </p:cNvCxnSpPr>
          <p:nvPr/>
        </p:nvCxnSpPr>
        <p:spPr>
          <a:xfrm>
            <a:off x="1554373" y="1587500"/>
            <a:ext cx="1" cy="850561"/>
          </a:xfrm>
          <a:prstGeom prst="straightConnector1">
            <a:avLst/>
          </a:prstGeom>
          <a:ln w="38100">
            <a:solidFill>
              <a:srgbClr val="D54983"/>
            </a:solidFill>
            <a:miter lim="400000"/>
            <a:headEnd type="triangle"/>
            <a:tailEnd type="triangle"/>
          </a:ln>
        </p:spPr>
      </p:cxnSp>
      <p:sp>
        <p:nvSpPr>
          <p:cNvPr id="722" name="MQTT"/>
          <p:cNvSpPr txBox="1"/>
          <p:nvPr/>
        </p:nvSpPr>
        <p:spPr>
          <a:xfrm>
            <a:off x="1590495" y="1828630"/>
            <a:ext cx="7430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54983"/>
                </a:solidFill>
              </a:defRPr>
            </a:lvl1pPr>
          </a:lstStyle>
          <a:p>
            <a:r>
              <a:t>MQTT</a:t>
            </a:r>
          </a:p>
        </p:txBody>
      </p:sp>
      <p:sp>
        <p:nvSpPr>
          <p:cNvPr id="723" name="*"/>
          <p:cNvSpPr txBox="1"/>
          <p:nvPr/>
        </p:nvSpPr>
        <p:spPr>
          <a:xfrm>
            <a:off x="1609942" y="40650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4" name="Object"/>
          <p:cNvSpPr/>
          <p:nvPr/>
        </p:nvSpPr>
        <p:spPr>
          <a:xfrm>
            <a:off x="1046373" y="620996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dirty="0"/>
              <a:t>Object</a:t>
            </a:r>
          </a:p>
        </p:txBody>
      </p:sp>
      <p:cxnSp>
        <p:nvCxnSpPr>
          <p:cNvPr id="725" name="Verbindungslinie"/>
          <p:cNvCxnSpPr>
            <a:cxnSpLocks/>
            <a:stCxn id="724" idx="0"/>
            <a:endCxn id="719" idx="4"/>
          </p:cNvCxnSpPr>
          <p:nvPr/>
        </p:nvCxnSpPr>
        <p:spPr>
          <a:xfrm flipV="1">
            <a:off x="1554374" y="5453802"/>
            <a:ext cx="0" cy="756159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6" name="*"/>
          <p:cNvSpPr txBox="1"/>
          <p:nvPr/>
        </p:nvSpPr>
        <p:spPr>
          <a:xfrm>
            <a:off x="1609942" y="58557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7" name="Attribute"/>
          <p:cNvSpPr/>
          <p:nvPr/>
        </p:nvSpPr>
        <p:spPr>
          <a:xfrm>
            <a:off x="1046373" y="7969420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00" dirty="0"/>
              <a:t>Attribute</a:t>
            </a:r>
          </a:p>
        </p:txBody>
      </p:sp>
      <p:cxnSp>
        <p:nvCxnSpPr>
          <p:cNvPr id="728" name="Verbindungslinie"/>
          <p:cNvCxnSpPr>
            <a:cxnSpLocks/>
            <a:stCxn id="727" idx="0"/>
            <a:endCxn id="724" idx="4"/>
          </p:cNvCxnSpPr>
          <p:nvPr/>
        </p:nvCxnSpPr>
        <p:spPr>
          <a:xfrm flipV="1">
            <a:off x="1554374" y="7225962"/>
            <a:ext cx="0" cy="7434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9" name="*"/>
          <p:cNvSpPr txBox="1"/>
          <p:nvPr/>
        </p:nvSpPr>
        <p:spPr>
          <a:xfrm>
            <a:off x="1609942" y="76464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8" name="Verbindungslinie"/>
          <p:cNvSpPr/>
          <p:nvPr/>
        </p:nvSpPr>
        <p:spPr>
          <a:xfrm>
            <a:off x="1971040" y="6404610"/>
            <a:ext cx="406400" cy="3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467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  <p:txBody>
          <a:bodyPr/>
          <a:lstStyle/>
          <a:p>
            <a:endParaRPr/>
          </a:p>
        </p:txBody>
      </p:sp>
      <p:sp>
        <p:nvSpPr>
          <p:cNvPr id="731" name="*"/>
          <p:cNvSpPr txBox="1"/>
          <p:nvPr/>
        </p:nvSpPr>
        <p:spPr>
          <a:xfrm>
            <a:off x="2003642" y="6121061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2" name="Abgerundetes Rechteck"/>
          <p:cNvSpPr/>
          <p:nvPr/>
        </p:nvSpPr>
        <p:spPr>
          <a:xfrm>
            <a:off x="709525" y="444500"/>
            <a:ext cx="1689696" cy="1143000"/>
          </a:xfrm>
          <a:prstGeom prst="roundRect">
            <a:avLst>
              <a:gd name="adj" fmla="val 10116"/>
            </a:avLst>
          </a:prstGeom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2AA9DC"/>
                </a:solidFill>
              </a:defRPr>
            </a:pPr>
            <a:endParaRPr/>
          </a:p>
        </p:txBody>
      </p:sp>
      <p:sp>
        <p:nvSpPr>
          <p:cNvPr id="733" name="D640cdd70-1bdb-11e4-8c21-0800200c9a66"/>
          <p:cNvSpPr txBox="1"/>
          <p:nvPr/>
        </p:nvSpPr>
        <p:spPr>
          <a:xfrm>
            <a:off x="2592647" y="2832930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bc0f1bf8-bdae-11e9-9cb5-2a2ae2dbcce4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4" name="D640cdd70-1bdb-11e4-8c21-0800200c9a66/nodes/Heat-Pump"/>
          <p:cNvSpPr txBox="1"/>
          <p:nvPr/>
        </p:nvSpPr>
        <p:spPr>
          <a:xfrm>
            <a:off x="2592647" y="4718878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myHeater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5" name="D640cdd70-1bdb-11e4-8c21-0800200c9a66/nodes/Heat-Pump/objects/Status"/>
          <p:cNvSpPr txBox="1"/>
          <p:nvPr/>
        </p:nvSpPr>
        <p:spPr>
          <a:xfrm>
            <a:off x="2592647" y="6497388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myHeater</a:t>
            </a: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temperatures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6" name="…1e4-8c21-0800200c9a66/nodes/Heat-Pump/objects/Status/attributes/Active"/>
          <p:cNvSpPr txBox="1"/>
          <p:nvPr/>
        </p:nvSpPr>
        <p:spPr>
          <a:xfrm>
            <a:off x="2592647" y="8275897"/>
            <a:ext cx="972998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myHeater</a:t>
            </a: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temperatures</a:t>
            </a: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temperature</a:t>
            </a:r>
            <a:endParaRPr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pic>
        <p:nvPicPr>
          <p:cNvPr id="737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3" y="524316"/>
            <a:ext cx="1092201" cy="98336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opic / Content relation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Topic / Json Object model</a:t>
            </a:r>
          </a:p>
        </p:txBody>
      </p:sp>
      <p:sp>
        <p:nvSpPr>
          <p:cNvPr id="809" name="Topic:  @UPDATE/D640cdd70-1bdb-11e4-8c21-0800200c9a"/>
          <p:cNvSpPr/>
          <p:nvPr/>
        </p:nvSpPr>
        <p:spPr>
          <a:xfrm>
            <a:off x="633324" y="1714499"/>
            <a:ext cx="6609305" cy="7858562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/>
              <a:t>EndpointUUID</a:t>
            </a:r>
            <a:r>
              <a:rPr lang="fr-CH" dirty="0"/>
              <a:t>: bc0f1bf8-bdae-11e9-9cb5-2a2ae2dbcce4</a:t>
            </a:r>
            <a:endParaRPr dirty="0"/>
          </a:p>
        </p:txBody>
      </p:sp>
      <p:sp>
        <p:nvSpPr>
          <p:cNvPr id="810" name="{…"/>
          <p:cNvSpPr txBox="1"/>
          <p:nvPr/>
        </p:nvSpPr>
        <p:spPr>
          <a:xfrm>
            <a:off x="852634" y="2136338"/>
            <a:ext cx="8362187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{</a:t>
            </a:r>
            <a:r>
              <a:rPr lang="fr-CH" dirty="0">
                <a:solidFill>
                  <a:srgbClr val="D02267"/>
                </a:solidFill>
              </a:rPr>
              <a:t>  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endpointUuid</a:t>
            </a:r>
            <a:r>
              <a:rPr lang="fr-CH" dirty="0">
                <a:solidFill>
                  <a:srgbClr val="D02267"/>
                </a:solidFill>
              </a:rPr>
              <a:t>": "bc0f1bf8-bdae-11e9-9cb5-2a2ae2dbcce4",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friendlyName</a:t>
            </a:r>
            <a:r>
              <a:rPr lang="fr-CH" dirty="0">
                <a:solidFill>
                  <a:srgbClr val="D02267"/>
                </a:solidFill>
              </a:rPr>
              <a:t>": "test",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logLevel</a:t>
            </a:r>
            <a:r>
              <a:rPr lang="fr-CH" dirty="0">
                <a:solidFill>
                  <a:srgbClr val="D02267"/>
                </a:solidFill>
              </a:rPr>
              <a:t>": "ERROR",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"online": </a:t>
            </a:r>
            <a:r>
              <a:rPr lang="fr-CH" dirty="0">
                <a:solidFill>
                  <a:srgbClr val="2AA9DC"/>
                </a:solidFill>
              </a:rPr>
              <a:t>false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blocked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AA9DC"/>
                </a:solidFill>
              </a:rPr>
              <a:t>false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endpoint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"</a:t>
            </a:r>
            <a:r>
              <a:rPr lang="fr-CH" dirty="0" err="1">
                <a:solidFill>
                  <a:srgbClr val="D02267"/>
                </a:solidFill>
              </a:rPr>
              <a:t>nodes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"</a:t>
            </a:r>
            <a:r>
              <a:rPr lang="fr-CH" dirty="0" err="1">
                <a:solidFill>
                  <a:srgbClr val="D02267"/>
                </a:solidFill>
              </a:rPr>
              <a:t>myHeater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"</a:t>
            </a:r>
            <a:r>
              <a:rPr lang="fr-CH" dirty="0" err="1">
                <a:solidFill>
                  <a:srgbClr val="D02267"/>
                </a:solidFill>
              </a:rPr>
              <a:t>implements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[]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"</a:t>
            </a:r>
            <a:r>
              <a:rPr lang="fr-CH" dirty="0" err="1">
                <a:solidFill>
                  <a:srgbClr val="D02267"/>
                </a:solidFill>
              </a:rPr>
              <a:t>objects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"</a:t>
            </a:r>
            <a:r>
              <a:rPr lang="fr-CH" dirty="0" err="1">
                <a:solidFill>
                  <a:srgbClr val="D02267"/>
                </a:solidFill>
              </a:rPr>
              <a:t>temperatures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attributes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"</a:t>
            </a:r>
            <a:r>
              <a:rPr lang="fr-CH" dirty="0" err="1">
                <a:solidFill>
                  <a:srgbClr val="D02267"/>
                </a:solidFill>
              </a:rPr>
              <a:t>setPointTemperature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</a:t>
            </a:r>
            <a:r>
              <a:rPr lang="fr-CH" dirty="0" err="1">
                <a:solidFill>
                  <a:srgbClr val="D02267"/>
                </a:solidFill>
              </a:rPr>
              <a:t>constraint</a:t>
            </a:r>
            <a:r>
              <a:rPr lang="fr-CH" dirty="0">
                <a:solidFill>
                  <a:srgbClr val="D02267"/>
                </a:solidFill>
              </a:rPr>
              <a:t>": "</a:t>
            </a:r>
            <a:r>
              <a:rPr lang="fr-CH" dirty="0" err="1">
                <a:solidFill>
                  <a:srgbClr val="D02267"/>
                </a:solidFill>
              </a:rPr>
              <a:t>SetPoint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"timestamp":</a:t>
            </a:r>
            <a:r>
              <a:rPr lang="fr-CH" dirty="0">
                <a:solidFill>
                  <a:srgbClr val="2AA9DC"/>
                </a:solidFill>
              </a:rPr>
              <a:t> -1.0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"type": "</a:t>
            </a:r>
            <a:r>
              <a:rPr lang="fr-CH" dirty="0" err="1">
                <a:solidFill>
                  <a:srgbClr val="D02267"/>
                </a:solidFill>
              </a:rPr>
              <a:t>Number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"value": </a:t>
            </a:r>
            <a:r>
              <a:rPr lang="fr-CH" dirty="0">
                <a:solidFill>
                  <a:srgbClr val="2AA9DC"/>
                </a:solidFill>
              </a:rPr>
              <a:t>21.0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"</a:t>
            </a:r>
            <a:r>
              <a:rPr lang="fr-CH" dirty="0" err="1">
                <a:solidFill>
                  <a:srgbClr val="D02267"/>
                </a:solidFill>
              </a:rPr>
              <a:t>temperature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</a:t>
            </a:r>
            <a:r>
              <a:rPr lang="fr-CH" dirty="0" err="1">
                <a:solidFill>
                  <a:srgbClr val="D02267"/>
                </a:solidFill>
              </a:rPr>
              <a:t>constraint</a:t>
            </a:r>
            <a:r>
              <a:rPr lang="fr-CH" dirty="0">
                <a:solidFill>
                  <a:srgbClr val="D02267"/>
                </a:solidFill>
              </a:rPr>
              <a:t>": "</a:t>
            </a:r>
            <a:r>
              <a:rPr lang="fr-CH" dirty="0" err="1">
                <a:solidFill>
                  <a:srgbClr val="D02267"/>
                </a:solidFill>
              </a:rPr>
              <a:t>Measure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"timestamp": </a:t>
            </a:r>
            <a:r>
              <a:rPr lang="fr-CH" dirty="0">
                <a:solidFill>
                  <a:srgbClr val="2AA9DC"/>
                </a:solidFill>
              </a:rPr>
              <a:t>1575547591858.0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"type": "</a:t>
            </a:r>
            <a:r>
              <a:rPr lang="fr-CH" dirty="0" err="1">
                <a:solidFill>
                  <a:srgbClr val="D02267"/>
                </a:solidFill>
              </a:rPr>
              <a:t>Number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"value": </a:t>
            </a:r>
            <a:r>
              <a:rPr lang="fr-CH" dirty="0">
                <a:solidFill>
                  <a:srgbClr val="2AA9DC"/>
                </a:solidFill>
              </a:rPr>
              <a:t>25.000000762939507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conforms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 err="1">
                <a:solidFill>
                  <a:srgbClr val="2AA9DC"/>
                </a:solidFill>
              </a:rPr>
              <a:t>null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objects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fr-CH" dirty="0">
              <a:solidFill>
                <a:srgbClr val="D02267"/>
              </a:solidFill>
            </a:endParaRP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fr-CH" dirty="0">
              <a:solidFill>
                <a:srgbClr val="D02267"/>
              </a:solidFill>
            </a:endParaRPr>
          </a:p>
        </p:txBody>
      </p:sp>
      <p:sp>
        <p:nvSpPr>
          <p:cNvPr id="811" name="{…"/>
          <p:cNvSpPr txBox="1"/>
          <p:nvPr/>
        </p:nvSpPr>
        <p:spPr>
          <a:xfrm>
            <a:off x="8180424" y="3994670"/>
            <a:ext cx="419105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6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02267"/>
                </a:solidFill>
              </a:rPr>
              <a:t>„</a:t>
            </a:r>
            <a:r>
              <a:rPr lang="fr-CH" dirty="0">
                <a:solidFill>
                  <a:srgbClr val="D02267"/>
                </a:solidFill>
              </a:rPr>
              <a:t>type</a:t>
            </a:r>
            <a:r>
              <a:rPr dirty="0">
                <a:solidFill>
                  <a:srgbClr val="D02267"/>
                </a:solidFill>
              </a:rPr>
              <a:t>“</a:t>
            </a:r>
            <a:r>
              <a:rPr dirty="0">
                <a:solidFill>
                  <a:srgbClr val="269969"/>
                </a:solidFill>
              </a:rPr>
              <a:t>: </a:t>
            </a:r>
            <a:r>
              <a:rPr dirty="0">
                <a:solidFill>
                  <a:srgbClr val="D02267"/>
                </a:solidFill>
              </a:rPr>
              <a:t>„Number“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„constraint“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„Measure“</a:t>
            </a:r>
            <a:r>
              <a:rPr lang="fr-CH" dirty="0">
                <a:solidFill>
                  <a:srgbClr val="D54983"/>
                </a:solidFill>
              </a:rPr>
              <a:t>,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54983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„timestamp“</a:t>
            </a:r>
            <a:r>
              <a:rPr dirty="0"/>
              <a:t>:</a:t>
            </a:r>
            <a:r>
              <a:rPr lang="fr-CH" dirty="0">
                <a:solidFill>
                  <a:srgbClr val="2AA9DC"/>
                </a:solidFill>
              </a:rPr>
              <a:t>1575547591859.0</a:t>
            </a:r>
            <a:r>
              <a:rPr dirty="0"/>
              <a:t>,</a:t>
            </a:r>
            <a:endParaRPr dirty="0">
              <a:solidFill>
                <a:srgbClr val="2AA9DC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AA9DC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„value“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lang="fr-CH" dirty="0">
                <a:solidFill>
                  <a:srgbClr val="2AA9DC"/>
                </a:solidFill>
              </a:rPr>
              <a:t>25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}</a:t>
            </a:r>
          </a:p>
        </p:txBody>
      </p:sp>
      <p:sp>
        <p:nvSpPr>
          <p:cNvPr id="813" name="Linie"/>
          <p:cNvSpPr/>
          <p:nvPr/>
        </p:nvSpPr>
        <p:spPr>
          <a:xfrm flipV="1">
            <a:off x="5772566" y="3341382"/>
            <a:ext cx="1937864" cy="3103813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4" name="Linie"/>
          <p:cNvSpPr/>
          <p:nvPr/>
        </p:nvSpPr>
        <p:spPr>
          <a:xfrm flipV="1">
            <a:off x="5772566" y="5699302"/>
            <a:ext cx="6658675" cy="1777329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5" name="Topic:  @UPDATE/D640cdd70-1bdb-11e4-8c21-0800200c9a/nodes/Meteo/objects/temperatures/objects/inside/attributes/temperature"/>
          <p:cNvSpPr/>
          <p:nvPr/>
        </p:nvSpPr>
        <p:spPr>
          <a:xfrm>
            <a:off x="7710430" y="2643435"/>
            <a:ext cx="4958503" cy="3103812"/>
          </a:xfrm>
          <a:prstGeom prst="roundRect">
            <a:avLst>
              <a:gd name="adj" fmla="val 16527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Topic: </a:t>
            </a:r>
            <a:br>
              <a:rPr dirty="0">
                <a:latin typeface="+mn-lt"/>
                <a:ea typeface="+mn-ea"/>
                <a:cs typeface="+mn-cs"/>
                <a:sym typeface="Gill Sans Light"/>
              </a:rPr>
            </a:br>
            <a:r>
              <a:rPr sz="1600" dirty="0"/>
              <a:t>@</a:t>
            </a:r>
            <a:r>
              <a:rPr lang="fr-CH" sz="1600" dirty="0"/>
              <a:t>update</a:t>
            </a:r>
            <a:r>
              <a:rPr sz="1600" dirty="0"/>
              <a:t>/</a:t>
            </a:r>
            <a:r>
              <a:rPr lang="fr-CH" sz="1600" dirty="0"/>
              <a:t> bc0f1bf8-bdae-11e9-9cb5-2a2ae2dbcce4 </a:t>
            </a:r>
            <a:r>
              <a:rPr sz="1600" dirty="0"/>
              <a:t>/</a:t>
            </a:r>
            <a:r>
              <a:rPr lang="fr-CH" sz="1600" dirty="0" err="1"/>
              <a:t>myHeater</a:t>
            </a:r>
            <a:r>
              <a:rPr sz="1600" dirty="0"/>
              <a:t>/temperatures/temperature</a:t>
            </a:r>
            <a:endParaRPr dirty="0"/>
          </a:p>
        </p:txBody>
      </p:sp>
      <p:sp>
        <p:nvSpPr>
          <p:cNvPr id="30" name="Rechteck">
            <a:extLst>
              <a:ext uri="{FF2B5EF4-FFF2-40B4-BE49-F238E27FC236}">
                <a16:creationId xmlns:a16="http://schemas.microsoft.com/office/drawing/2014/main" id="{1FE007EE-DBF6-4029-896D-8F0E59DA49FD}"/>
              </a:ext>
            </a:extLst>
          </p:cNvPr>
          <p:cNvSpPr/>
          <p:nvPr/>
        </p:nvSpPr>
        <p:spPr>
          <a:xfrm>
            <a:off x="2568770" y="6451669"/>
            <a:ext cx="3203796" cy="1030238"/>
          </a:xfrm>
          <a:prstGeom prst="rect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80584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loud.iO Concepts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 </a:t>
            </a:r>
            <a:r>
              <a:rPr lang="en-GB" noProof="0" dirty="0"/>
              <a:t>Features &amp; Example</a:t>
            </a:r>
          </a:p>
          <a:p>
            <a:pPr>
              <a:defRPr sz="8000"/>
            </a:pPr>
            <a:endParaRPr lang="en-GB" noProof="0" dirty="0"/>
          </a:p>
        </p:txBody>
      </p:sp>
      <p:pic>
        <p:nvPicPr>
          <p:cNvPr id="310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824030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Verbindungslinie"/>
          <p:cNvSpPr/>
          <p:nvPr/>
        </p:nvSpPr>
        <p:spPr>
          <a:xfrm>
            <a:off x="4953920" y="3394012"/>
            <a:ext cx="1548480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0" name="Verbindungslinie"/>
          <p:cNvSpPr/>
          <p:nvPr/>
        </p:nvSpPr>
        <p:spPr>
          <a:xfrm>
            <a:off x="4326066" y="4876799"/>
            <a:ext cx="2176334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85" extrusionOk="0">
                <a:moveTo>
                  <a:pt x="0" y="19029"/>
                </a:moveTo>
                <a:cubicBezTo>
                  <a:pt x="7200" y="21600"/>
                  <a:pt x="14400" y="15257"/>
                  <a:pt x="21600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1" name="Verbindungslinie"/>
          <p:cNvSpPr/>
          <p:nvPr/>
        </p:nvSpPr>
        <p:spPr>
          <a:xfrm>
            <a:off x="4953920" y="4876800"/>
            <a:ext cx="1548480" cy="1482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2" name="Verbindungslinie"/>
          <p:cNvSpPr/>
          <p:nvPr/>
        </p:nvSpPr>
        <p:spPr>
          <a:xfrm>
            <a:off x="6502399" y="4876800"/>
            <a:ext cx="2" cy="2176333"/>
          </a:xfrm>
          <a:custGeom>
            <a:avLst/>
            <a:gdLst>
              <a:gd name="connsiteX0" fmla="*/ 5000 w 10000"/>
              <a:gd name="connsiteY0" fmla="*/ 10000 h 10000"/>
              <a:gd name="connsiteX1" fmla="*/ 0 w 10000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 fill="none" extrusionOk="0">
                <a:moveTo>
                  <a:pt x="5000" y="10000"/>
                </a:moveTo>
                <a:cubicBezTo>
                  <a:pt x="9794" y="5877"/>
                  <a:pt x="5572" y="1751"/>
                  <a:pt x="0" y="0"/>
                </a:cubicBezTo>
              </a:path>
              <a:path w="10000" h="10000" stroke="0" extrusionOk="0">
                <a:moveTo>
                  <a:pt x="5000" y="10000"/>
                </a:moveTo>
                <a:cubicBezTo>
                  <a:pt x="8931" y="6581"/>
                  <a:pt x="3778" y="4132"/>
                  <a:pt x="0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8891" h="21600" extrusionOk="0">
                        <a:moveTo>
                          <a:pt x="17755" y="21600"/>
                        </a:moveTo>
                        <a:cubicBezTo>
                          <a:pt x="21600" y="14400"/>
                          <a:pt x="15682" y="7200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endParaRPr/>
          </a:p>
        </p:txBody>
      </p:sp>
      <p:sp>
        <p:nvSpPr>
          <p:cNvPr id="303" name="Verbindungslinie"/>
          <p:cNvSpPr/>
          <p:nvPr/>
        </p:nvSpPr>
        <p:spPr>
          <a:xfrm>
            <a:off x="6502400" y="4876800"/>
            <a:ext cx="1551785" cy="150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4" name="Verbindungslinie"/>
          <p:cNvSpPr/>
          <p:nvPr/>
        </p:nvSpPr>
        <p:spPr>
          <a:xfrm>
            <a:off x="6502400" y="4876800"/>
            <a:ext cx="217633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5" name="Verbindungslinie"/>
          <p:cNvSpPr/>
          <p:nvPr/>
        </p:nvSpPr>
        <p:spPr>
          <a:xfrm>
            <a:off x="6502399" y="3394012"/>
            <a:ext cx="1548481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6" name="Verbindungslinie"/>
          <p:cNvSpPr/>
          <p:nvPr/>
        </p:nvSpPr>
        <p:spPr>
          <a:xfrm>
            <a:off x="6502399" y="2700467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0" y="21600"/>
                </a:moveTo>
                <a:cubicBezTo>
                  <a:pt x="15682" y="14400"/>
                  <a:pt x="21600" y="7200"/>
                  <a:pt x="17755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9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17" y="3663007"/>
            <a:ext cx="2978366" cy="268158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79C689-258F-4A8C-8269-DF8431DBD745}"/>
              </a:ext>
            </a:extLst>
          </p:cNvPr>
          <p:cNvSpPr txBox="1"/>
          <p:nvPr/>
        </p:nvSpPr>
        <p:spPr>
          <a:xfrm>
            <a:off x="5069311" y="371030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+mn-ea"/>
              <a:cs typeface="+mn-cs"/>
              <a:sym typeface="Gill Sans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3052E1-72F5-4AA4-B527-F49AD43E1180}"/>
              </a:ext>
            </a:extLst>
          </p:cNvPr>
          <p:cNvSpPr/>
          <p:nvPr/>
        </p:nvSpPr>
        <p:spPr>
          <a:xfrm>
            <a:off x="5606713" y="1514902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Device 	Monitoring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E6956D-944C-4E54-A8AC-3CC29EA1647A}"/>
              </a:ext>
            </a:extLst>
          </p:cNvPr>
          <p:cNvSpPr/>
          <p:nvPr/>
        </p:nvSpPr>
        <p:spPr>
          <a:xfrm>
            <a:off x="7977780" y="2278951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Endpoint 	Library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pic>
        <p:nvPicPr>
          <p:cNvPr id="20" name="Picture 4" descr="Résultat de recherche d'images pour &quot;tool icon&quot;">
            <a:extLst>
              <a:ext uri="{FF2B5EF4-FFF2-40B4-BE49-F238E27FC236}">
                <a16:creationId xmlns:a16="http://schemas.microsoft.com/office/drawing/2014/main" id="{F25FF745-D10B-4018-A75D-2ECDD434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21" y="2606580"/>
            <a:ext cx="527240" cy="52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680E52-2106-43C2-B3B2-AA291DC536F3}"/>
              </a:ext>
            </a:extLst>
          </p:cNvPr>
          <p:cNvSpPr/>
          <p:nvPr/>
        </p:nvSpPr>
        <p:spPr>
          <a:xfrm>
            <a:off x="8586458" y="4310951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</a:t>
            </a:r>
            <a:r>
              <a:rPr lang="en-GB" sz="1600" dirty="0">
                <a:solidFill>
                  <a:srgbClr val="1D8CC7"/>
                </a:solidFill>
              </a:rPr>
              <a:t>RESTful </a:t>
            </a:r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API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C7156-1CBC-47FA-A1FD-56EF2BC1F243}"/>
              </a:ext>
            </a:extLst>
          </p:cNvPr>
          <p:cNvGrpSpPr/>
          <p:nvPr/>
        </p:nvGrpSpPr>
        <p:grpSpPr>
          <a:xfrm>
            <a:off x="8688893" y="4658734"/>
            <a:ext cx="507600" cy="507600"/>
            <a:chOff x="9936031" y="7539168"/>
            <a:chExt cx="673101" cy="673102"/>
          </a:xfrm>
        </p:grpSpPr>
        <p:sp>
          <p:nvSpPr>
            <p:cNvPr id="38" name="Kreis">
              <a:extLst>
                <a:ext uri="{FF2B5EF4-FFF2-40B4-BE49-F238E27FC236}">
                  <a16:creationId xmlns:a16="http://schemas.microsoft.com/office/drawing/2014/main" id="{68059C95-04FF-417C-A962-63955130DA87}"/>
                </a:ext>
              </a:extLst>
            </p:cNvPr>
            <p:cNvSpPr/>
            <p:nvPr/>
          </p:nvSpPr>
          <p:spPr>
            <a:xfrm>
              <a:off x="9936031" y="7539168"/>
              <a:ext cx="673101" cy="673102"/>
            </a:xfrm>
            <a:prstGeom prst="ellipse">
              <a:avLst/>
            </a:prstGeom>
            <a:noFill/>
            <a:ln w="25400">
              <a:solidFill>
                <a:srgbClr val="009CD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EAECF1"/>
                  </a:solidFill>
                </a:defRPr>
              </a:pPr>
              <a:endParaRPr/>
            </a:p>
          </p:txBody>
        </p:sp>
        <p:pic>
          <p:nvPicPr>
            <p:cNvPr id="39" name="Bild" descr="Bild">
              <a:extLst>
                <a:ext uri="{FF2B5EF4-FFF2-40B4-BE49-F238E27FC236}">
                  <a16:creationId xmlns:a16="http://schemas.microsoft.com/office/drawing/2014/main" id="{64D8C084-CE6B-4F75-AE90-A39876BE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3050"/>
            </a:blip>
            <a:stretch>
              <a:fillRect/>
            </a:stretch>
          </p:blipFill>
          <p:spPr>
            <a:xfrm>
              <a:off x="10037631" y="7640768"/>
              <a:ext cx="469901" cy="4699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2CB695-8985-47D7-9DD7-E62DC503B5B1}"/>
              </a:ext>
            </a:extLst>
          </p:cNvPr>
          <p:cNvSpPr/>
          <p:nvPr/>
        </p:nvSpPr>
        <p:spPr>
          <a:xfrm>
            <a:off x="7977780" y="6342729"/>
            <a:ext cx="1802802" cy="930751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Logging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81AB24-402D-45F2-9173-6CA62B80488C}"/>
              </a:ext>
            </a:extLst>
          </p:cNvPr>
          <p:cNvGrpSpPr/>
          <p:nvPr/>
        </p:nvGrpSpPr>
        <p:grpSpPr>
          <a:xfrm>
            <a:off x="8088321" y="6561017"/>
            <a:ext cx="644476" cy="583960"/>
            <a:chOff x="4003724" y="5597566"/>
            <a:chExt cx="3004433" cy="2722320"/>
          </a:xfrm>
        </p:grpSpPr>
        <p:pic>
          <p:nvPicPr>
            <p:cNvPr id="42" name="Bild" descr="Bild">
              <a:extLst>
                <a:ext uri="{FF2B5EF4-FFF2-40B4-BE49-F238E27FC236}">
                  <a16:creationId xmlns:a16="http://schemas.microsoft.com/office/drawing/2014/main" id="{33EC4810-16C0-4C3E-B19B-D4302CBE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3724" y="5597566"/>
              <a:ext cx="2412253" cy="22512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Bild" descr="Bild">
              <a:extLst>
                <a:ext uri="{FF2B5EF4-FFF2-40B4-BE49-F238E27FC236}">
                  <a16:creationId xmlns:a16="http://schemas.microsoft.com/office/drawing/2014/main" id="{E828E205-8DF6-484D-AFB4-7C37651E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0866" y="5782597"/>
              <a:ext cx="2537291" cy="25372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E31BA2B8-DBE9-495F-B687-399B3E1E1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34352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Résultat de recherche d'images pour &quot;error icon&quot;">
              <a:extLst>
                <a:ext uri="{FF2B5EF4-FFF2-40B4-BE49-F238E27FC236}">
                  <a16:creationId xmlns:a16="http://schemas.microsoft.com/office/drawing/2014/main" id="{21A016A8-5A18-4B48-A435-054173E0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64516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F381775C-E3CA-4056-8475-AD1FE48C1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09684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5364C44-5970-4BBD-8F24-BAE84A88C2B5}"/>
              </a:ext>
            </a:extLst>
          </p:cNvPr>
          <p:cNvSpPr/>
          <p:nvPr/>
        </p:nvSpPr>
        <p:spPr>
          <a:xfrm>
            <a:off x="5527806" y="7063760"/>
            <a:ext cx="1949186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Remote jobs 	Execution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0CEEFF-A133-4323-B8B6-A270DEC96900}"/>
              </a:ext>
            </a:extLst>
          </p:cNvPr>
          <p:cNvSpPr/>
          <p:nvPr/>
        </p:nvSpPr>
        <p:spPr>
          <a:xfrm>
            <a:off x="3255920" y="6311189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W3C</a:t>
            </a: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 	Compatible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0AA90-20A9-4B1E-8F87-92ED0980C04B}"/>
              </a:ext>
            </a:extLst>
          </p:cNvPr>
          <p:cNvGrpSpPr/>
          <p:nvPr/>
        </p:nvGrpSpPr>
        <p:grpSpPr>
          <a:xfrm>
            <a:off x="3397626" y="6716945"/>
            <a:ext cx="503814" cy="458184"/>
            <a:chOff x="15377704" y="6634393"/>
            <a:chExt cx="845278" cy="768722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BEDFE46-70FB-4EE7-BF93-9DFCB0BF6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1564"/>
            <a:stretch/>
          </p:blipFill>
          <p:spPr>
            <a:xfrm>
              <a:off x="15377704" y="6634393"/>
              <a:ext cx="642581" cy="768722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6716AF5-4972-4FD5-9E84-12711EE9D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91030"/>
            <a:stretch/>
          </p:blipFill>
          <p:spPr>
            <a:xfrm>
              <a:off x="16020285" y="6634393"/>
              <a:ext cx="202697" cy="768722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B4891-0959-4F7D-ABA8-1D45FEF98FA9}"/>
              </a:ext>
            </a:extLst>
          </p:cNvPr>
          <p:cNvSpPr/>
          <p:nvPr/>
        </p:nvSpPr>
        <p:spPr>
          <a:xfrm>
            <a:off x="2414630" y="4275216"/>
            <a:ext cx="192952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lang="en-GB" sz="1600" dirty="0">
                <a:solidFill>
                  <a:srgbClr val="1D8CC7"/>
                </a:solidFill>
              </a:rPr>
              <a:t>	</a:t>
            </a:r>
            <a:r>
              <a:rPr lang="fr-CH" sz="1600" dirty="0">
                <a:solidFill>
                  <a:srgbClr val="1D8CC7"/>
                </a:solidFill>
              </a:rPr>
              <a:t>On-</a:t>
            </a:r>
            <a:r>
              <a:rPr lang="fr-CH" sz="1600" dirty="0" err="1">
                <a:solidFill>
                  <a:srgbClr val="1D8CC7"/>
                </a:solidFill>
              </a:rPr>
              <a:t>premise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 	</a:t>
            </a:r>
            <a:r>
              <a:rPr kumimoji="0" lang="fr-CH" sz="1600" b="0" i="0" u="none" strike="noStrike" cap="none" spc="0" normalizeH="0" baseline="0" dirty="0" err="1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D</a:t>
            </a:r>
            <a:r>
              <a:rPr lang="fr-CH" sz="1600" dirty="0" err="1">
                <a:solidFill>
                  <a:srgbClr val="1D8CC7"/>
                </a:solidFill>
              </a:rPr>
              <a:t>eployment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D8BA15-0ED6-41AC-921B-8BF5033B8FD0}"/>
              </a:ext>
            </a:extLst>
          </p:cNvPr>
          <p:cNvSpPr/>
          <p:nvPr/>
        </p:nvSpPr>
        <p:spPr>
          <a:xfrm>
            <a:off x="3083695" y="2551366"/>
            <a:ext cx="1929522" cy="930751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lang="en-GB" sz="1600" dirty="0">
                <a:solidFill>
                  <a:srgbClr val="1D8CC7"/>
                </a:solidFill>
              </a:rPr>
              <a:t>	</a:t>
            </a:r>
            <a:r>
              <a:rPr lang="fr-CH" sz="1600" dirty="0">
                <a:solidFill>
                  <a:srgbClr val="1D8CC7"/>
                </a:solidFill>
              </a:rPr>
              <a:t>Open Source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pic>
        <p:nvPicPr>
          <p:cNvPr id="2050" name="Picture 2" descr="Résultat de recherche d'images pour &quot;MIT License logo&quot;">
            <a:extLst>
              <a:ext uri="{FF2B5EF4-FFF2-40B4-BE49-F238E27FC236}">
                <a16:creationId xmlns:a16="http://schemas.microsoft.com/office/drawing/2014/main" id="{4D8DAEAA-F310-4311-86D9-44AF3D78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33" y="2756549"/>
            <a:ext cx="695700" cy="52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8C5CCF8-366D-43F2-A97E-0AC1186D9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1257" y="4624272"/>
            <a:ext cx="677419" cy="63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B9029-A577-4FD3-B3F7-BAB095B0EBAF}"/>
              </a:ext>
            </a:extLst>
          </p:cNvPr>
          <p:cNvGrpSpPr/>
          <p:nvPr/>
        </p:nvGrpSpPr>
        <p:grpSpPr>
          <a:xfrm>
            <a:off x="5719289" y="2148982"/>
            <a:ext cx="507535" cy="507534"/>
            <a:chOff x="5719289" y="1925663"/>
            <a:chExt cx="507535" cy="507534"/>
          </a:xfrm>
        </p:grpSpPr>
        <p:sp>
          <p:nvSpPr>
            <p:cNvPr id="34" name="Kreis">
              <a:extLst>
                <a:ext uri="{FF2B5EF4-FFF2-40B4-BE49-F238E27FC236}">
                  <a16:creationId xmlns:a16="http://schemas.microsoft.com/office/drawing/2014/main" id="{7B15D9D0-6BE7-4990-B79B-4FE74B76D4F7}"/>
                </a:ext>
              </a:extLst>
            </p:cNvPr>
            <p:cNvSpPr/>
            <p:nvPr/>
          </p:nvSpPr>
          <p:spPr>
            <a:xfrm>
              <a:off x="5719289" y="1925663"/>
              <a:ext cx="507535" cy="5075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2">
                  <a:lumMod val="9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5" name="Bild" descr="Bild">
              <a:extLst>
                <a:ext uri="{FF2B5EF4-FFF2-40B4-BE49-F238E27FC236}">
                  <a16:creationId xmlns:a16="http://schemas.microsoft.com/office/drawing/2014/main" id="{950FB8F6-3B03-4076-B997-17968D9C0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03289" y="2015294"/>
              <a:ext cx="339535" cy="33953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C45A3-0092-4FA4-8840-79BC186C3EC6}"/>
              </a:ext>
            </a:extLst>
          </p:cNvPr>
          <p:cNvGrpSpPr/>
          <p:nvPr/>
        </p:nvGrpSpPr>
        <p:grpSpPr>
          <a:xfrm>
            <a:off x="5728160" y="1585685"/>
            <a:ext cx="507600" cy="507600"/>
            <a:chOff x="5722531" y="2144346"/>
            <a:chExt cx="507600" cy="507600"/>
          </a:xfrm>
        </p:grpSpPr>
        <p:sp>
          <p:nvSpPr>
            <p:cNvPr id="54" name="Kreis">
              <a:extLst>
                <a:ext uri="{FF2B5EF4-FFF2-40B4-BE49-F238E27FC236}">
                  <a16:creationId xmlns:a16="http://schemas.microsoft.com/office/drawing/2014/main" id="{716C89C6-8A6A-4845-844B-A7A6DF79D450}"/>
                </a:ext>
              </a:extLst>
            </p:cNvPr>
            <p:cNvSpPr/>
            <p:nvPr/>
          </p:nvSpPr>
          <p:spPr>
            <a:xfrm>
              <a:off x="5722531" y="2144346"/>
              <a:ext cx="507600" cy="5076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949494"/>
              </a:solidFill>
              <a:prstDash val="solid"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55" name="Bild" descr="Bild">
              <a:extLst>
                <a:ext uri="{FF2B5EF4-FFF2-40B4-BE49-F238E27FC236}">
                  <a16:creationId xmlns:a16="http://schemas.microsoft.com/office/drawing/2014/main" id="{A17267BA-C2ED-48DB-8215-2F5EE7FDB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25541" y="2254193"/>
              <a:ext cx="295032" cy="295032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F29D049-44D0-4B08-9B60-D65D66A643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3593" y="7419034"/>
            <a:ext cx="672550" cy="5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1816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39AB-88EE-4479-83A6-1E71ADE0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RESTful</a:t>
            </a:r>
            <a:r>
              <a:rPr lang="en-GB" noProof="0" dirty="0"/>
              <a:t> API</a:t>
            </a:r>
          </a:p>
        </p:txBody>
      </p:sp>
      <p:sp>
        <p:nvSpPr>
          <p:cNvPr id="7" name="Use Cases…">
            <a:extLst>
              <a:ext uri="{FF2B5EF4-FFF2-40B4-BE49-F238E27FC236}">
                <a16:creationId xmlns:a16="http://schemas.microsoft.com/office/drawing/2014/main" id="{0D22B489-AC18-4E96-8398-FB266B4195DF}"/>
              </a:ext>
            </a:extLst>
          </p:cNvPr>
          <p:cNvSpPr txBox="1">
            <a:spLocks/>
          </p:cNvSpPr>
          <p:nvPr/>
        </p:nvSpPr>
        <p:spPr>
          <a:xfrm>
            <a:off x="7145539" y="1710918"/>
            <a:ext cx="6492645" cy="765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628650" lvl="1" indent="-247650" hangingPunct="1">
              <a:spcBef>
                <a:spcPts val="600"/>
              </a:spcBef>
              <a:buSzPct val="100000"/>
              <a:defRPr sz="2600"/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Http tools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User authentication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Support Https</a:t>
            </a:r>
            <a:endParaRPr lang="en-GB" sz="28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sz="2600" dirty="0"/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Tools for User and Administrator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User &amp; User Group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Endpoint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Certificate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History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Logging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Remote Jobs Execution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0F4B102-93E2-4CAE-945E-561DFBF9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0" y="1587294"/>
            <a:ext cx="5901439" cy="777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1D769-4C6E-4C87-8DE9-7CB4B31294C0}"/>
              </a:ext>
            </a:extLst>
          </p:cNvPr>
          <p:cNvSpPr txBox="1"/>
          <p:nvPr/>
        </p:nvSpPr>
        <p:spPr>
          <a:xfrm>
            <a:off x="3346817" y="9050767"/>
            <a:ext cx="9094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…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60F8211-56F0-40EC-996C-FD43A61F1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1" y="9178962"/>
            <a:ext cx="574638" cy="5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se Cases…">
            <a:hlinkClick r:id="rId5"/>
            <a:extLst>
              <a:ext uri="{FF2B5EF4-FFF2-40B4-BE49-F238E27FC236}">
                <a16:creationId xmlns:a16="http://schemas.microsoft.com/office/drawing/2014/main" id="{8FD6DDCC-8A43-4F05-BCBA-161D82583997}"/>
              </a:ext>
            </a:extLst>
          </p:cNvPr>
          <p:cNvSpPr txBox="1">
            <a:spLocks/>
          </p:cNvSpPr>
          <p:nvPr/>
        </p:nvSpPr>
        <p:spPr>
          <a:xfrm>
            <a:off x="557136" y="9217828"/>
            <a:ext cx="2269723" cy="53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762000" lvl="2" indent="0" algn="r" hangingPunct="1">
              <a:spcBef>
                <a:spcPts val="600"/>
              </a:spcBef>
              <a:buSzPct val="100000"/>
              <a:buNone/>
              <a:defRPr sz="2600"/>
            </a:pPr>
            <a:r>
              <a:rPr lang="en-US" sz="1800" dirty="0"/>
              <a:t>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18556007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Device Monitoring</a:t>
            </a:r>
          </a:p>
        </p:txBody>
      </p: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31032" y="1604355"/>
            <a:ext cx="4734850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Access Control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Control who can access </a:t>
            </a:r>
            <a:r>
              <a:rPr lang="en-GB" noProof="0" dirty="0" err="1"/>
              <a:t>cloud.iO</a:t>
            </a:r>
            <a:r>
              <a:rPr lang="en-GB" noProof="0" dirty="0"/>
              <a:t> resources (From Endpoint to Attribute)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Endpoint Library 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Send @update, receive @set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Concept of Transaction for low bandwidth Endpoint</a:t>
            </a:r>
            <a:endParaRPr lang="en-GB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Local Endpoint database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Locally saves messages not sent if the connection is lost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noProof="0" dirty="0"/>
          </a:p>
        </p:txBody>
      </p:sp>
      <p:pic>
        <p:nvPicPr>
          <p:cNvPr id="20" name="Bild" descr="Bild">
            <a:extLst>
              <a:ext uri="{FF2B5EF4-FFF2-40B4-BE49-F238E27FC236}">
                <a16:creationId xmlns:a16="http://schemas.microsoft.com/office/drawing/2014/main" id="{94C5023A-3FF6-4716-8274-62129F06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27" y="6011579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Bild" descr="Bild">
            <a:extLst>
              <a:ext uri="{FF2B5EF4-FFF2-40B4-BE49-F238E27FC236}">
                <a16:creationId xmlns:a16="http://schemas.microsoft.com/office/drawing/2014/main" id="{0724C688-2E0C-4D1B-ACB7-4E6C233D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7" y="2510008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26" name="Verbindungslinie">
            <a:extLst>
              <a:ext uri="{FF2B5EF4-FFF2-40B4-BE49-F238E27FC236}">
                <a16:creationId xmlns:a16="http://schemas.microsoft.com/office/drawing/2014/main" id="{CE677EA1-65CB-43A3-B9FF-4AF129B8FE2A}"/>
              </a:ext>
            </a:extLst>
          </p:cNvPr>
          <p:cNvCxnSpPr>
            <a:cxnSpLocks/>
            <a:stCxn id="28" idx="7"/>
          </p:cNvCxnSpPr>
          <p:nvPr/>
        </p:nvCxnSpPr>
        <p:spPr>
          <a:xfrm flipV="1">
            <a:off x="2603864" y="4253346"/>
            <a:ext cx="1059858" cy="2544066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5B058962-29AD-4CA0-B9A8-F5607E05ABC1}"/>
              </a:ext>
            </a:extLst>
          </p:cNvPr>
          <p:cNvSpPr/>
          <p:nvPr/>
        </p:nvSpPr>
        <p:spPr>
          <a:xfrm>
            <a:off x="2373520" y="2200781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" name="Endpoint">
            <a:extLst>
              <a:ext uri="{FF2B5EF4-FFF2-40B4-BE49-F238E27FC236}">
                <a16:creationId xmlns:a16="http://schemas.microsoft.com/office/drawing/2014/main" id="{E2AEC376-A627-478D-9AC1-0FBA72EBED8E}"/>
              </a:ext>
            </a:extLst>
          </p:cNvPr>
          <p:cNvSpPr/>
          <p:nvPr/>
        </p:nvSpPr>
        <p:spPr>
          <a:xfrm>
            <a:off x="1476246" y="6603943"/>
            <a:ext cx="1321087" cy="1321089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29" name="Verbindungslinie">
            <a:extLst>
              <a:ext uri="{FF2B5EF4-FFF2-40B4-BE49-F238E27FC236}">
                <a16:creationId xmlns:a16="http://schemas.microsoft.com/office/drawing/2014/main" id="{C6A0975C-CB65-45C2-A359-A8C42AE5BF8A}"/>
              </a:ext>
            </a:extLst>
          </p:cNvPr>
          <p:cNvCxnSpPr>
            <a:cxnSpLocks/>
          </p:cNvCxnSpPr>
          <p:nvPr/>
        </p:nvCxnSpPr>
        <p:spPr>
          <a:xfrm>
            <a:off x="4509085" y="4265027"/>
            <a:ext cx="1460387" cy="1796419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 w="med" len="med"/>
            <a:tailEnd type="triangle" w="med" len="med"/>
          </a:ln>
        </p:spPr>
      </p:cxnSp>
      <p:pic>
        <p:nvPicPr>
          <p:cNvPr id="32" name="Bild" descr="Bild">
            <a:extLst>
              <a:ext uri="{FF2B5EF4-FFF2-40B4-BE49-F238E27FC236}">
                <a16:creationId xmlns:a16="http://schemas.microsoft.com/office/drawing/2014/main" id="{6ED76351-5BD2-45D4-87BB-37DFB263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334" y="5167383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Verbindungslinie">
            <a:extLst>
              <a:ext uri="{FF2B5EF4-FFF2-40B4-BE49-F238E27FC236}">
                <a16:creationId xmlns:a16="http://schemas.microsoft.com/office/drawing/2014/main" id="{90EF1A1C-9B62-4116-8155-61244B9C66BD}"/>
              </a:ext>
            </a:extLst>
          </p:cNvPr>
          <p:cNvSpPr/>
          <p:nvPr/>
        </p:nvSpPr>
        <p:spPr>
          <a:xfrm>
            <a:off x="5574607" y="3933929"/>
            <a:ext cx="1356815" cy="209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5715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36" name="Kreis">
            <a:extLst>
              <a:ext uri="{FF2B5EF4-FFF2-40B4-BE49-F238E27FC236}">
                <a16:creationId xmlns:a16="http://schemas.microsoft.com/office/drawing/2014/main" id="{36716607-033E-420E-8179-9CDC0D6EE752}"/>
              </a:ext>
            </a:extLst>
          </p:cNvPr>
          <p:cNvSpPr/>
          <p:nvPr/>
        </p:nvSpPr>
        <p:spPr>
          <a:xfrm>
            <a:off x="4831027" y="3554463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37" name="Bild" descr="Bild">
            <a:extLst>
              <a:ext uri="{FF2B5EF4-FFF2-40B4-BE49-F238E27FC236}">
                <a16:creationId xmlns:a16="http://schemas.microsoft.com/office/drawing/2014/main" id="{23A0A228-A7FC-4324-96F1-39C73E92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50"/>
          </a:blip>
          <a:stretch>
            <a:fillRect/>
          </a:stretch>
        </p:blipFill>
        <p:spPr>
          <a:xfrm>
            <a:off x="4932627" y="3656063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ild" descr="Bild">
            <a:extLst>
              <a:ext uri="{FF2B5EF4-FFF2-40B4-BE49-F238E27FC236}">
                <a16:creationId xmlns:a16="http://schemas.microsoft.com/office/drawing/2014/main" id="{AFF9E414-C87E-4CDE-8A01-49FC1DB32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09" y="6407575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ild" descr="Bild">
            <a:extLst>
              <a:ext uri="{FF2B5EF4-FFF2-40B4-BE49-F238E27FC236}">
                <a16:creationId xmlns:a16="http://schemas.microsoft.com/office/drawing/2014/main" id="{A0A2F6F3-712C-4BC7-BB01-BBBA65FA0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970" y="6141633"/>
            <a:ext cx="1783400" cy="17833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7" name="Verbindungslinie">
            <a:extLst>
              <a:ext uri="{FF2B5EF4-FFF2-40B4-BE49-F238E27FC236}">
                <a16:creationId xmlns:a16="http://schemas.microsoft.com/office/drawing/2014/main" id="{A670DEED-9217-4D55-A0BD-EB03A6000E3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2136790" y="4260314"/>
            <a:ext cx="999373" cy="2343629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 w="med" len="med"/>
            <a:tailEnd type="none" w="med" len="med"/>
          </a:ln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BEDF5-EDFF-4EB0-BA30-3E9AE8F00181}"/>
              </a:ext>
            </a:extLst>
          </p:cNvPr>
          <p:cNvSpPr txBox="1"/>
          <p:nvPr/>
        </p:nvSpPr>
        <p:spPr>
          <a:xfrm>
            <a:off x="3551390" y="5244690"/>
            <a:ext cx="8640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update</a:t>
            </a:r>
          </a:p>
        </p:txBody>
      </p:sp>
      <p:pic>
        <p:nvPicPr>
          <p:cNvPr id="53" name="Bild" descr="Bild">
            <a:extLst>
              <a:ext uri="{FF2B5EF4-FFF2-40B4-BE49-F238E27FC236}">
                <a16:creationId xmlns:a16="http://schemas.microsoft.com/office/drawing/2014/main" id="{566DDFD0-F1C6-427C-9B24-35A51B4F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345" y="5608550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2DF982-D0AB-4F51-A646-984D31D80C4E}"/>
              </a:ext>
            </a:extLst>
          </p:cNvPr>
          <p:cNvSpPr txBox="1"/>
          <p:nvPr/>
        </p:nvSpPr>
        <p:spPr>
          <a:xfrm>
            <a:off x="1408910" y="5681855"/>
            <a:ext cx="8640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ABA66-85C9-4067-97D0-701F5F9307B3}"/>
              </a:ext>
            </a:extLst>
          </p:cNvPr>
          <p:cNvGrpSpPr/>
          <p:nvPr/>
        </p:nvGrpSpPr>
        <p:grpSpPr>
          <a:xfrm>
            <a:off x="3853188" y="6878947"/>
            <a:ext cx="743452" cy="898128"/>
            <a:chOff x="3495173" y="7531446"/>
            <a:chExt cx="1101122" cy="1330212"/>
          </a:xfrm>
        </p:grpSpPr>
        <p:sp>
          <p:nvSpPr>
            <p:cNvPr id="22" name="Oval">
              <a:extLst>
                <a:ext uri="{FF2B5EF4-FFF2-40B4-BE49-F238E27FC236}">
                  <a16:creationId xmlns:a16="http://schemas.microsoft.com/office/drawing/2014/main" id="{32A6B16B-D18A-4703-87F0-2C519EBE6672}"/>
                </a:ext>
              </a:extLst>
            </p:cNvPr>
            <p:cNvSpPr/>
            <p:nvPr/>
          </p:nvSpPr>
          <p:spPr>
            <a:xfrm>
              <a:off x="3506125" y="7531446"/>
              <a:ext cx="1090021" cy="4474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3" name="Form">
              <a:extLst>
                <a:ext uri="{FF2B5EF4-FFF2-40B4-BE49-F238E27FC236}">
                  <a16:creationId xmlns:a16="http://schemas.microsoft.com/office/drawing/2014/main" id="{DCFB4F8D-9DC2-4481-AB3D-0CE624448B6E}"/>
                </a:ext>
              </a:extLst>
            </p:cNvPr>
            <p:cNvSpPr/>
            <p:nvPr/>
          </p:nvSpPr>
          <p:spPr>
            <a:xfrm>
              <a:off x="3495173" y="7747142"/>
              <a:ext cx="1101122" cy="1114516"/>
            </a:xfrm>
            <a:custGeom>
              <a:avLst/>
              <a:gdLst>
                <a:gd name="connsiteX0" fmla="*/ 214 w 21814"/>
                <a:gd name="connsiteY0" fmla="*/ 0 h 21245"/>
                <a:gd name="connsiteX1" fmla="*/ 0 w 21814"/>
                <a:gd name="connsiteY1" fmla="*/ 11846 h 21245"/>
                <a:gd name="connsiteX2" fmla="*/ 214 w 21814"/>
                <a:gd name="connsiteY2" fmla="*/ 17614 h 21245"/>
                <a:gd name="connsiteX3" fmla="*/ 214 w 21814"/>
                <a:gd name="connsiteY3" fmla="*/ 17802 h 21245"/>
                <a:gd name="connsiteX4" fmla="*/ 268 w 21814"/>
                <a:gd name="connsiteY4" fmla="*/ 17802 h 21245"/>
                <a:gd name="connsiteX5" fmla="*/ 3380 w 21814"/>
                <a:gd name="connsiteY5" fmla="*/ 20180 h 21245"/>
                <a:gd name="connsiteX6" fmla="*/ 18655 w 21814"/>
                <a:gd name="connsiteY6" fmla="*/ 20180 h 21245"/>
                <a:gd name="connsiteX7" fmla="*/ 21760 w 21814"/>
                <a:gd name="connsiteY7" fmla="*/ 17802 h 21245"/>
                <a:gd name="connsiteX8" fmla="*/ 21814 w 21814"/>
                <a:gd name="connsiteY8" fmla="*/ 17802 h 21245"/>
                <a:gd name="connsiteX9" fmla="*/ 21814 w 21814"/>
                <a:gd name="connsiteY9" fmla="*/ 17614 h 21245"/>
                <a:gd name="connsiteX10" fmla="*/ 21814 w 21814"/>
                <a:gd name="connsiteY10" fmla="*/ 0 h 21245"/>
                <a:gd name="connsiteX11" fmla="*/ 214 w 21814"/>
                <a:gd name="connsiteY11" fmla="*/ 0 h 2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14" h="21245" extrusionOk="0">
                  <a:moveTo>
                    <a:pt x="214" y="0"/>
                  </a:moveTo>
                  <a:cubicBezTo>
                    <a:pt x="143" y="3949"/>
                    <a:pt x="71" y="7897"/>
                    <a:pt x="0" y="11846"/>
                  </a:cubicBezTo>
                  <a:cubicBezTo>
                    <a:pt x="71" y="13769"/>
                    <a:pt x="143" y="15691"/>
                    <a:pt x="214" y="17614"/>
                  </a:cubicBezTo>
                  <a:lnTo>
                    <a:pt x="214" y="17802"/>
                  </a:lnTo>
                  <a:lnTo>
                    <a:pt x="268" y="17802"/>
                  </a:lnTo>
                  <a:cubicBezTo>
                    <a:pt x="402" y="18669"/>
                    <a:pt x="1415" y="19518"/>
                    <a:pt x="3380" y="20180"/>
                  </a:cubicBezTo>
                  <a:cubicBezTo>
                    <a:pt x="7597" y="21600"/>
                    <a:pt x="14437" y="21600"/>
                    <a:pt x="18655" y="20180"/>
                  </a:cubicBezTo>
                  <a:cubicBezTo>
                    <a:pt x="20620" y="19518"/>
                    <a:pt x="21626" y="18669"/>
                    <a:pt x="21760" y="17802"/>
                  </a:cubicBezTo>
                  <a:lnTo>
                    <a:pt x="21814" y="17802"/>
                  </a:lnTo>
                  <a:lnTo>
                    <a:pt x="21814" y="17614"/>
                  </a:lnTo>
                  <a:lnTo>
                    <a:pt x="21814" y="0"/>
                  </a:lnTo>
                  <a:lnTo>
                    <a:pt x="214" y="0"/>
                  </a:lnTo>
                  <a:close/>
                </a:path>
              </a:pathLst>
            </a:custGeom>
            <a:noFill/>
            <a:ln w="38100" cap="flat">
              <a:solidFill>
                <a:schemeClr val="bg2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1600"/>
            </a:p>
          </p:txBody>
        </p:sp>
        <p:pic>
          <p:nvPicPr>
            <p:cNvPr id="24" name="Picture 2" descr="Résultat de recherche d'images pour &quot;mapdb&quot;">
              <a:extLst>
                <a:ext uri="{FF2B5EF4-FFF2-40B4-BE49-F238E27FC236}">
                  <a16:creationId xmlns:a16="http://schemas.microsoft.com/office/drawing/2014/main" id="{7B2927C1-3D04-456D-8D02-6B706BBBB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379" y="7978922"/>
              <a:ext cx="804710" cy="804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Verbindungslinie">
            <a:extLst>
              <a:ext uri="{FF2B5EF4-FFF2-40B4-BE49-F238E27FC236}">
                <a16:creationId xmlns:a16="http://schemas.microsoft.com/office/drawing/2014/main" id="{BFA9B318-5360-4B43-8AAD-AC82D0628CC6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2797333" y="7264488"/>
            <a:ext cx="1055855" cy="38037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miter lim="400000"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466181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1948</Words>
  <Application>Microsoft Office PowerPoint</Application>
  <PresentationFormat>Custom</PresentationFormat>
  <Paragraphs>530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Arista 2.0 Alternate</vt:lpstr>
      <vt:lpstr>Arista 2.0 Light</vt:lpstr>
      <vt:lpstr>Avenir Roman</vt:lpstr>
      <vt:lpstr>Gill Sans</vt:lpstr>
      <vt:lpstr>Gill Sans Light</vt:lpstr>
      <vt:lpstr>Gill Sans SemiBold</vt:lpstr>
      <vt:lpstr>Helvetica</vt:lpstr>
      <vt:lpstr>Menlo</vt:lpstr>
      <vt:lpstr>Showroom</vt:lpstr>
      <vt:lpstr>1_Showroom</vt:lpstr>
      <vt:lpstr>PowerPoint Presentation</vt:lpstr>
      <vt:lpstr>PowerPoint Presentation</vt:lpstr>
      <vt:lpstr>cloud.iO environment</vt:lpstr>
      <vt:lpstr>Endpoint structure</vt:lpstr>
      <vt:lpstr>Topic / Json Object model</vt:lpstr>
      <vt:lpstr>PowerPoint Presentation</vt:lpstr>
      <vt:lpstr>PowerPoint Presentation</vt:lpstr>
      <vt:lpstr>RESTful API</vt:lpstr>
      <vt:lpstr>Device Monitoring</vt:lpstr>
      <vt:lpstr>Device Monitoring</vt:lpstr>
      <vt:lpstr>Device Monitoring – Access control (1)</vt:lpstr>
      <vt:lpstr>Device Monitoring – Access control (2)</vt:lpstr>
      <vt:lpstr>Device Monitoring – Endpoint Library(1)</vt:lpstr>
      <vt:lpstr>Device Monitoring – Endpoint Library(2)</vt:lpstr>
      <vt:lpstr>Logging</vt:lpstr>
      <vt:lpstr>Logging</vt:lpstr>
      <vt:lpstr>Remote Jobs Execution</vt:lpstr>
      <vt:lpstr>Remote Jobs Execution</vt:lpstr>
      <vt:lpstr>Remote Jobs Execution</vt:lpstr>
      <vt:lpstr>W3C compatibility</vt:lpstr>
      <vt:lpstr>W3C compatibility (1)</vt:lpstr>
      <vt:lpstr>W3C compatibility (2)</vt:lpstr>
      <vt:lpstr>PowerPoint Presentation</vt:lpstr>
      <vt:lpstr>Overview</vt:lpstr>
      <vt:lpstr>Core messaging linked architecture</vt:lpstr>
      <vt:lpstr>Core Rest linked Architecture</vt:lpstr>
      <vt:lpstr>Backends</vt:lpstr>
      <vt:lpstr>Open source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Bonvin</dc:creator>
  <cp:lastModifiedBy>Bonvin Lucas</cp:lastModifiedBy>
  <cp:revision>158</cp:revision>
  <cp:lastPrinted>2019-11-20T10:30:26Z</cp:lastPrinted>
  <dcterms:modified xsi:type="dcterms:W3CDTF">2020-02-20T09:07:12Z</dcterms:modified>
</cp:coreProperties>
</file>